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95" r:id="rId2"/>
    <p:sldId id="296" r:id="rId3"/>
    <p:sldId id="297" r:id="rId4"/>
    <p:sldId id="298" r:id="rId5"/>
    <p:sldId id="299" r:id="rId6"/>
    <p:sldId id="300" r:id="rId7"/>
    <p:sldId id="258" r:id="rId8"/>
    <p:sldId id="259" r:id="rId9"/>
    <p:sldId id="284" r:id="rId10"/>
    <p:sldId id="260" r:id="rId11"/>
    <p:sldId id="261" r:id="rId12"/>
    <p:sldId id="264" r:id="rId13"/>
    <p:sldId id="262" r:id="rId14"/>
    <p:sldId id="263" r:id="rId15"/>
    <p:sldId id="285" r:id="rId16"/>
    <p:sldId id="265" r:id="rId17"/>
    <p:sldId id="266" r:id="rId18"/>
    <p:sldId id="267" r:id="rId19"/>
    <p:sldId id="286" r:id="rId20"/>
    <p:sldId id="268" r:id="rId21"/>
    <p:sldId id="269" r:id="rId22"/>
    <p:sldId id="270" r:id="rId23"/>
    <p:sldId id="292" r:id="rId24"/>
    <p:sldId id="293" r:id="rId25"/>
    <p:sldId id="287" r:id="rId26"/>
    <p:sldId id="271" r:id="rId27"/>
    <p:sldId id="272" r:id="rId28"/>
    <p:sldId id="281" r:id="rId29"/>
    <p:sldId id="273" r:id="rId30"/>
    <p:sldId id="274" r:id="rId31"/>
    <p:sldId id="275" r:id="rId32"/>
    <p:sldId id="282" r:id="rId33"/>
    <p:sldId id="276" r:id="rId34"/>
    <p:sldId id="277" r:id="rId35"/>
    <p:sldId id="278" r:id="rId36"/>
    <p:sldId id="279" r:id="rId37"/>
    <p:sldId id="283" r:id="rId38"/>
    <p:sldId id="280" r:id="rId39"/>
    <p:sldId id="288" r:id="rId40"/>
    <p:sldId id="290"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4" d="100"/>
          <a:sy n="64" d="100"/>
        </p:scale>
        <p:origin x="644" y="48"/>
      </p:cViewPr>
      <p:guideLst/>
    </p:cSldViewPr>
  </p:slideViewPr>
  <p:notesTextViewPr>
    <p:cViewPr>
      <p:scale>
        <a:sx n="1" d="1"/>
        <a:sy n="1" d="1"/>
      </p:scale>
      <p:origin x="0" y="0"/>
    </p:cViewPr>
  </p:notesTextViewPr>
  <p:sorterViewPr>
    <p:cViewPr>
      <p:scale>
        <a:sx n="100" d="100"/>
        <a:sy n="100" d="100"/>
      </p:scale>
      <p:origin x="0" y="-9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87FCB-727F-4324-A6C1-FC9CBF39A01E}"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8178E-2063-497E-8097-5A190F175842}" type="slidenum">
              <a:rPr lang="en-US" smtClean="0"/>
              <a:t>‹#›</a:t>
            </a:fld>
            <a:endParaRPr lang="en-US"/>
          </a:p>
        </p:txBody>
      </p:sp>
    </p:spTree>
    <p:extLst>
      <p:ext uri="{BB962C8B-B14F-4D97-AF65-F5344CB8AC3E}">
        <p14:creationId xmlns:p14="http://schemas.microsoft.com/office/powerpoint/2010/main" val="2747620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1"/>
            <a:ext cx="12179915" cy="1332680"/>
          </a:xfrm>
          <a:custGeom>
            <a:avLst/>
            <a:gdLst/>
            <a:ahLst/>
            <a:cxnLst/>
            <a:rect l="l" t="t" r="r" b="b"/>
            <a:pathLst>
              <a:path w="5760085" h="630555">
                <a:moveTo>
                  <a:pt x="5759996" y="0"/>
                </a:moveTo>
                <a:lnTo>
                  <a:pt x="0" y="0"/>
                </a:lnTo>
                <a:lnTo>
                  <a:pt x="0" y="630021"/>
                </a:lnTo>
                <a:lnTo>
                  <a:pt x="5759996" y="630021"/>
                </a:lnTo>
                <a:lnTo>
                  <a:pt x="5759996" y="0"/>
                </a:lnTo>
                <a:close/>
              </a:path>
            </a:pathLst>
          </a:custGeom>
          <a:solidFill>
            <a:srgbClr val="0C264C"/>
          </a:solidFill>
        </p:spPr>
        <p:txBody>
          <a:bodyPr wrap="square" lIns="0" tIns="0" rIns="0" bIns="0" rtlCol="0"/>
          <a:lstStyle/>
          <a:p>
            <a:endParaRPr sz="3804"/>
          </a:p>
        </p:txBody>
      </p:sp>
      <p:sp>
        <p:nvSpPr>
          <p:cNvPr id="2" name="Holder 2"/>
          <p:cNvSpPr>
            <a:spLocks noGrp="1"/>
          </p:cNvSpPr>
          <p:nvPr>
            <p:ph type="ctrTitle"/>
          </p:nvPr>
        </p:nvSpPr>
        <p:spPr>
          <a:xfrm>
            <a:off x="201515" y="53521"/>
            <a:ext cx="11788965" cy="2616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692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6" name="Holder 6"/>
          <p:cNvSpPr>
            <a:spLocks noGrp="1"/>
          </p:cNvSpPr>
          <p:nvPr>
            <p:ph type="sldNum" sz="quarter" idx="7"/>
          </p:nvPr>
        </p:nvSpPr>
        <p:spPr/>
        <p:txBody>
          <a:bodyPr lIns="0" tIns="0" rIns="0" bIns="0"/>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30891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79915" cy="824034"/>
          </a:xfrm>
          <a:custGeom>
            <a:avLst/>
            <a:gdLst/>
            <a:ahLst/>
            <a:cxnLst/>
            <a:rect l="l" t="t" r="r" b="b"/>
            <a:pathLst>
              <a:path w="5760085" h="389890">
                <a:moveTo>
                  <a:pt x="5759996" y="0"/>
                </a:moveTo>
                <a:lnTo>
                  <a:pt x="0" y="0"/>
                </a:lnTo>
                <a:lnTo>
                  <a:pt x="0" y="389623"/>
                </a:lnTo>
                <a:lnTo>
                  <a:pt x="5759996" y="389623"/>
                </a:lnTo>
                <a:lnTo>
                  <a:pt x="5759996" y="0"/>
                </a:lnTo>
                <a:close/>
              </a:path>
            </a:pathLst>
          </a:custGeom>
          <a:solidFill>
            <a:srgbClr val="0C264C"/>
          </a:solidFill>
        </p:spPr>
        <p:txBody>
          <a:bodyPr wrap="square" lIns="0" tIns="0" rIns="0" bIns="0" rtlCol="0"/>
          <a:lstStyle/>
          <a:p>
            <a:endParaRPr sz="3804"/>
          </a:p>
        </p:txBody>
      </p:sp>
      <p:sp>
        <p:nvSpPr>
          <p:cNvPr id="2" name="Holder 2"/>
          <p:cNvSpPr>
            <a:spLocks noGrp="1"/>
          </p:cNvSpPr>
          <p:nvPr>
            <p:ph type="title"/>
          </p:nvPr>
        </p:nvSpPr>
        <p:spPr>
          <a:xfrm>
            <a:off x="201515" y="128721"/>
            <a:ext cx="11788965" cy="552908"/>
          </a:xfrm>
        </p:spPr>
        <p:txBody>
          <a:bodyPr lIns="0" tIns="0" rIns="0" bIns="0"/>
          <a:lstStyle>
            <a:lvl1pPr>
              <a:defRPr sz="3593" b="0" i="0">
                <a:solidFill>
                  <a:schemeClr val="bg1"/>
                </a:solidFill>
                <a:latin typeface="Tahoma"/>
                <a:cs typeface="Tahoma"/>
              </a:defRPr>
            </a:lvl1pPr>
          </a:lstStyle>
          <a:p>
            <a:endParaRPr/>
          </a:p>
        </p:txBody>
      </p:sp>
      <p:sp>
        <p:nvSpPr>
          <p:cNvPr id="3" name="Holder 3"/>
          <p:cNvSpPr>
            <a:spLocks noGrp="1"/>
          </p:cNvSpPr>
          <p:nvPr>
            <p:ph type="body" idx="1"/>
          </p:nvPr>
        </p:nvSpPr>
        <p:spPr>
          <a:xfrm>
            <a:off x="307003" y="1557746"/>
            <a:ext cx="11577995" cy="357790"/>
          </a:xfrm>
        </p:spPr>
        <p:txBody>
          <a:bodyPr lIns="0" tIns="0" rIns="0" bIns="0"/>
          <a:lstStyle>
            <a:lvl1pPr>
              <a:defRPr sz="2325"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6" name="Holder 6"/>
          <p:cNvSpPr>
            <a:spLocks noGrp="1"/>
          </p:cNvSpPr>
          <p:nvPr>
            <p:ph type="sldNum" sz="quarter" idx="7"/>
          </p:nvPr>
        </p:nvSpPr>
        <p:spPr/>
        <p:txBody>
          <a:bodyPr lIns="0" tIns="0" rIns="0" bIns="0"/>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529176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1515" y="128721"/>
            <a:ext cx="11788965" cy="552908"/>
          </a:xfrm>
        </p:spPr>
        <p:txBody>
          <a:bodyPr lIns="0" tIns="0" rIns="0" bIns="0"/>
          <a:lstStyle>
            <a:lvl1pPr>
              <a:defRPr sz="3593" b="0" i="0">
                <a:solidFill>
                  <a:schemeClr val="bg1"/>
                </a:solidFill>
                <a:latin typeface="Tahoma"/>
                <a:cs typeface="Tahoma"/>
              </a:defRPr>
            </a:lvl1pPr>
          </a:lstStyle>
          <a:p>
            <a:endParaRPr/>
          </a:p>
        </p:txBody>
      </p:sp>
      <p:sp>
        <p:nvSpPr>
          <p:cNvPr id="3" name="Holder 3"/>
          <p:cNvSpPr>
            <a:spLocks noGrp="1"/>
          </p:cNvSpPr>
          <p:nvPr>
            <p:ph sz="half" idx="2"/>
          </p:nvPr>
        </p:nvSpPr>
        <p:spPr>
          <a:xfrm>
            <a:off x="609601" y="1577340"/>
            <a:ext cx="5303520" cy="1692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1692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7" name="Holder 7"/>
          <p:cNvSpPr>
            <a:spLocks noGrp="1"/>
          </p:cNvSpPr>
          <p:nvPr>
            <p:ph type="sldNum" sz="quarter" idx="7"/>
          </p:nvPr>
        </p:nvSpPr>
        <p:spPr/>
        <p:txBody>
          <a:bodyPr lIns="0" tIns="0" rIns="0" bIns="0"/>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398060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1515" y="128721"/>
            <a:ext cx="11788965" cy="552908"/>
          </a:xfrm>
        </p:spPr>
        <p:txBody>
          <a:bodyPr lIns="0" tIns="0" rIns="0" bIns="0"/>
          <a:lstStyle>
            <a:lvl1pPr>
              <a:defRPr sz="3593"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5" name="Holder 5"/>
          <p:cNvSpPr>
            <a:spLocks noGrp="1"/>
          </p:cNvSpPr>
          <p:nvPr>
            <p:ph type="sldNum" sz="quarter" idx="7"/>
          </p:nvPr>
        </p:nvSpPr>
        <p:spPr/>
        <p:txBody>
          <a:bodyPr lIns="0" tIns="0" rIns="0" bIns="0"/>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275343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1"/>
            <a:ext cx="12179915" cy="1332680"/>
          </a:xfrm>
          <a:custGeom>
            <a:avLst/>
            <a:gdLst/>
            <a:ahLst/>
            <a:cxnLst/>
            <a:rect l="l" t="t" r="r" b="b"/>
            <a:pathLst>
              <a:path w="5760085" h="630555">
                <a:moveTo>
                  <a:pt x="5759996" y="0"/>
                </a:moveTo>
                <a:lnTo>
                  <a:pt x="0" y="0"/>
                </a:lnTo>
                <a:lnTo>
                  <a:pt x="0" y="630021"/>
                </a:lnTo>
                <a:lnTo>
                  <a:pt x="5759996" y="630021"/>
                </a:lnTo>
                <a:lnTo>
                  <a:pt x="5759996" y="0"/>
                </a:lnTo>
                <a:close/>
              </a:path>
            </a:pathLst>
          </a:custGeom>
          <a:solidFill>
            <a:srgbClr val="0C264C"/>
          </a:solidFill>
        </p:spPr>
        <p:txBody>
          <a:bodyPr wrap="square" lIns="0" tIns="0" rIns="0" bIns="0" rtlCol="0"/>
          <a:lstStyle/>
          <a:p>
            <a:endParaRPr sz="3804"/>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4" name="Holder 4"/>
          <p:cNvSpPr>
            <a:spLocks noGrp="1"/>
          </p:cNvSpPr>
          <p:nvPr>
            <p:ph type="sldNum" sz="quarter" idx="7"/>
          </p:nvPr>
        </p:nvSpPr>
        <p:spPr/>
        <p:txBody>
          <a:bodyPr lIns="0" tIns="0" rIns="0" bIns="0"/>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2474579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1515" y="128721"/>
            <a:ext cx="11788965" cy="261610"/>
          </a:xfrm>
          <a:prstGeom prst="rect">
            <a:avLst/>
          </a:prstGeom>
        </p:spPr>
        <p:txBody>
          <a:bodyPr wrap="square" lIns="0" tIns="0" rIns="0" bIns="0">
            <a:spAutoFit/>
          </a:bodyPr>
          <a:lstStyle>
            <a:lvl1pPr>
              <a:defRPr sz="1700" b="0" i="0">
                <a:solidFill>
                  <a:schemeClr val="bg1"/>
                </a:solidFill>
                <a:latin typeface="Tahoma"/>
                <a:cs typeface="Tahoma"/>
              </a:defRPr>
            </a:lvl1pPr>
          </a:lstStyle>
          <a:p>
            <a:endParaRPr/>
          </a:p>
        </p:txBody>
      </p:sp>
      <p:sp>
        <p:nvSpPr>
          <p:cNvPr id="3" name="Holder 3"/>
          <p:cNvSpPr>
            <a:spLocks noGrp="1"/>
          </p:cNvSpPr>
          <p:nvPr>
            <p:ph type="body" idx="1"/>
          </p:nvPr>
        </p:nvSpPr>
        <p:spPr>
          <a:xfrm>
            <a:off x="307003" y="1557746"/>
            <a:ext cx="11577995" cy="169277"/>
          </a:xfrm>
          <a:prstGeom prst="rect">
            <a:avLst/>
          </a:prstGeom>
        </p:spPr>
        <p:txBody>
          <a:bodyPr wrap="square" lIns="0" tIns="0" rIns="0" bIns="0">
            <a:spAutoFit/>
          </a:bodyPr>
          <a:lstStyle>
            <a:lvl1pPr>
              <a:defRPr sz="11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4/15/2023</a:t>
            </a:fld>
            <a:endParaRPr lang="en-US"/>
          </a:p>
        </p:txBody>
      </p:sp>
      <p:sp>
        <p:nvSpPr>
          <p:cNvPr id="6" name="Holder 6"/>
          <p:cNvSpPr>
            <a:spLocks noGrp="1"/>
          </p:cNvSpPr>
          <p:nvPr>
            <p:ph type="sldNum" sz="quarter" idx="7"/>
          </p:nvPr>
        </p:nvSpPr>
        <p:spPr>
          <a:xfrm>
            <a:off x="11445333" y="6605207"/>
            <a:ext cx="671366" cy="179536"/>
          </a:xfrm>
          <a:prstGeom prst="rect">
            <a:avLst/>
          </a:prstGeom>
        </p:spPr>
        <p:txBody>
          <a:bodyPr wrap="square" lIns="0" tIns="0" rIns="0" bIns="0">
            <a:spAutoFit/>
          </a:bodyPr>
          <a:lstStyle>
            <a:lvl1pPr>
              <a:defRPr sz="1268" b="0" i="0">
                <a:solidFill>
                  <a:schemeClr val="tx1"/>
                </a:solidFill>
                <a:latin typeface="Trebuchet MS"/>
                <a:cs typeface="Trebuchet MS"/>
              </a:defRPr>
            </a:lvl1pPr>
          </a:lstStyle>
          <a:p>
            <a:pPr marL="80524">
              <a:lnSpc>
                <a:spcPts val="1427"/>
              </a:lnSpc>
            </a:pPr>
            <a:fld id="{81D60167-4931-47E6-BA6A-407CBD079E47}" type="slidenum">
              <a:rPr lang="en-US" smtClean="0"/>
              <a:pPr marL="80524">
                <a:lnSpc>
                  <a:spcPts val="1427"/>
                </a:lnSpc>
              </a:pPr>
              <a:t>‹#›</a:t>
            </a:fld>
            <a:r>
              <a:rPr lang="en-US" spc="-159"/>
              <a:t> </a:t>
            </a:r>
            <a:r>
              <a:rPr lang="en-US"/>
              <a:t>/</a:t>
            </a:r>
            <a:r>
              <a:rPr lang="en-US" spc="-159"/>
              <a:t> </a:t>
            </a:r>
            <a:r>
              <a:rPr lang="en-US"/>
              <a:t>20</a:t>
            </a:r>
            <a:endParaRPr lang="en-US" dirty="0"/>
          </a:p>
        </p:txBody>
      </p:sp>
    </p:spTree>
    <p:extLst>
      <p:ext uri="{BB962C8B-B14F-4D97-AF65-F5344CB8AC3E}">
        <p14:creationId xmlns:p14="http://schemas.microsoft.com/office/powerpoint/2010/main" val="194100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p:bodyStyle>
    <p:otherStyle>
      <a:lvl1pPr marL="0">
        <a:defRPr>
          <a:latin typeface="+mn-lt"/>
          <a:ea typeface="+mn-ea"/>
          <a:cs typeface="+mn-cs"/>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1EFBD-9E50-1044-AA3C-C1EFB59BB3DF}"/>
              </a:ext>
            </a:extLst>
          </p:cNvPr>
          <p:cNvSpPr>
            <a:spLocks noGrp="1"/>
          </p:cNvSpPr>
          <p:nvPr>
            <p:ph type="ctrTitle"/>
          </p:nvPr>
        </p:nvSpPr>
        <p:spPr/>
        <p:txBody>
          <a:bodyPr/>
          <a:lstStyle/>
          <a:p>
            <a:r>
              <a:rPr lang="en-US" dirty="0"/>
              <a:t> </a:t>
            </a:r>
          </a:p>
        </p:txBody>
      </p:sp>
      <p:sp>
        <p:nvSpPr>
          <p:cNvPr id="5" name="Subtitle 4">
            <a:extLst>
              <a:ext uri="{FF2B5EF4-FFF2-40B4-BE49-F238E27FC236}">
                <a16:creationId xmlns:a16="http://schemas.microsoft.com/office/drawing/2014/main" id="{AEEA492B-2A4A-6947-AE47-0A5243B943AA}"/>
              </a:ext>
            </a:extLst>
          </p:cNvPr>
          <p:cNvSpPr>
            <a:spLocks noGrp="1"/>
          </p:cNvSpPr>
          <p:nvPr>
            <p:ph type="subTitle" idx="4"/>
          </p:nvPr>
        </p:nvSpPr>
        <p:spPr>
          <a:xfrm>
            <a:off x="1828800" y="1975104"/>
            <a:ext cx="8741664" cy="3139321"/>
          </a:xfrm>
        </p:spPr>
        <p:txBody>
          <a:bodyPr/>
          <a:lstStyle/>
          <a:p>
            <a:pPr algn="ctr"/>
            <a:r>
              <a:rPr lang="en-US" sz="2400" b="1" dirty="0">
                <a:latin typeface="Sitka Text" panose="02000505000000020004" pitchFamily="2" charset="0"/>
              </a:rPr>
              <a:t>Are Carbon Emissions Associated With Stock Returns ?</a:t>
            </a:r>
          </a:p>
          <a:p>
            <a:pPr algn="ctr"/>
            <a:r>
              <a:rPr lang="en-US" sz="1800" b="1" dirty="0">
                <a:latin typeface="Sitka Text" panose="02000505000000020004" pitchFamily="2" charset="0"/>
              </a:rPr>
              <a:t>(Review of Finance, 2023)</a:t>
            </a:r>
          </a:p>
          <a:p>
            <a:pPr algn="ctr"/>
            <a:endParaRPr lang="en-US" sz="1800" b="1" dirty="0">
              <a:latin typeface="Sitka Text" panose="02000505000000020004" pitchFamily="2" charset="0"/>
            </a:endParaRPr>
          </a:p>
          <a:p>
            <a:pPr algn="ctr"/>
            <a:endParaRPr lang="en-US" sz="1800" b="1" dirty="0">
              <a:latin typeface="Sitka Text" panose="02000505000000020004" pitchFamily="2" charset="0"/>
            </a:endParaRPr>
          </a:p>
          <a:p>
            <a:pPr algn="ctr"/>
            <a:r>
              <a:rPr lang="en-US" sz="1400" b="1" dirty="0">
                <a:latin typeface="Sitka Text" panose="02000505000000020004" pitchFamily="2" charset="0"/>
              </a:rPr>
              <a:t>Jitendra Aswani</a:t>
            </a:r>
          </a:p>
          <a:p>
            <a:pPr algn="ctr"/>
            <a:r>
              <a:rPr lang="en-US" sz="1200" b="1" dirty="0">
                <a:latin typeface="Sitka Text" panose="02000505000000020004" pitchFamily="2" charset="0"/>
              </a:rPr>
              <a:t>Harvard University</a:t>
            </a:r>
          </a:p>
          <a:p>
            <a:pPr algn="ctr"/>
            <a:endParaRPr lang="en-US" sz="1200" b="1" dirty="0">
              <a:latin typeface="Sitka Text" panose="02000505000000020004" pitchFamily="2" charset="0"/>
            </a:endParaRPr>
          </a:p>
          <a:p>
            <a:pPr algn="ctr"/>
            <a:r>
              <a:rPr lang="en-US" sz="1400" b="1" dirty="0">
                <a:latin typeface="Sitka Text" panose="02000505000000020004" pitchFamily="2" charset="0"/>
              </a:rPr>
              <a:t>Aneesh Raghunandan</a:t>
            </a:r>
          </a:p>
          <a:p>
            <a:pPr algn="ctr"/>
            <a:r>
              <a:rPr lang="en-US" sz="1200" b="1" dirty="0">
                <a:latin typeface="Sitka Text" panose="02000505000000020004" pitchFamily="2" charset="0"/>
              </a:rPr>
              <a:t>London School of Economics</a:t>
            </a:r>
          </a:p>
          <a:p>
            <a:pPr algn="ctr"/>
            <a:endParaRPr lang="en-US" sz="1200" b="1" dirty="0">
              <a:latin typeface="Sitka Text" panose="02000505000000020004" pitchFamily="2" charset="0"/>
            </a:endParaRPr>
          </a:p>
          <a:p>
            <a:pPr algn="ctr"/>
            <a:r>
              <a:rPr lang="en-US" sz="1400" b="1" dirty="0">
                <a:latin typeface="Sitka Text" panose="02000505000000020004" pitchFamily="2" charset="0"/>
              </a:rPr>
              <a:t>Shivaram Rajgopal</a:t>
            </a:r>
          </a:p>
          <a:p>
            <a:pPr algn="ctr"/>
            <a:r>
              <a:rPr lang="en-US" sz="1200" b="1" dirty="0">
                <a:latin typeface="Sitka Text" panose="02000505000000020004" pitchFamily="2" charset="0"/>
              </a:rPr>
              <a:t>Columbia University</a:t>
            </a:r>
          </a:p>
          <a:p>
            <a:pPr algn="ctr"/>
            <a:endParaRPr lang="en-US" sz="1200" b="1" dirty="0">
              <a:latin typeface="Sitka Text" panose="02000505000000020004" pitchFamily="2" charset="0"/>
            </a:endParaRPr>
          </a:p>
          <a:p>
            <a:pPr algn="ctr"/>
            <a:endParaRPr lang="en-US" sz="1200" b="1" dirty="0">
              <a:latin typeface="Sitka Text" panose="02000505000000020004" pitchFamily="2" charset="0"/>
            </a:endParaRPr>
          </a:p>
        </p:txBody>
      </p:sp>
    </p:spTree>
    <p:extLst>
      <p:ext uri="{BB962C8B-B14F-4D97-AF65-F5344CB8AC3E}">
        <p14:creationId xmlns:p14="http://schemas.microsoft.com/office/powerpoint/2010/main" val="1565830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latin typeface="Sitka Text" panose="02000505000000020004" pitchFamily="2" charset="0"/>
              </a:rPr>
              <a:t>Motivation</a:t>
            </a:r>
            <a:br>
              <a:rPr lang="en-US" dirty="0">
                <a:latin typeface="Sitka Text" panose="02000505000000020004" pitchFamily="2" charset="0"/>
              </a:rPr>
            </a:br>
            <a:r>
              <a:rPr lang="en-US" sz="2000" dirty="0">
                <a:latin typeface="Sitka Text" panose="02000505000000020004" pitchFamily="2" charset="0"/>
              </a:rPr>
              <a:t>ESG Investing and Green Bonds</a:t>
            </a:r>
          </a:p>
        </p:txBody>
      </p:sp>
      <p:sp>
        <p:nvSpPr>
          <p:cNvPr id="3" name="Text Placeholder 2"/>
          <p:cNvSpPr>
            <a:spLocks noGrp="1"/>
          </p:cNvSpPr>
          <p:nvPr>
            <p:ph type="body" idx="1"/>
          </p:nvPr>
        </p:nvSpPr>
        <p:spPr>
          <a:xfrm>
            <a:off x="307003" y="1557746"/>
            <a:ext cx="11577995" cy="3670236"/>
          </a:xfrm>
        </p:spPr>
        <p:txBody>
          <a:bodyPr/>
          <a:lstStyle/>
          <a:p>
            <a:pPr marL="342900" indent="-342900">
              <a:buFont typeface="Wingdings" panose="05000000000000000000" pitchFamily="2" charset="2"/>
              <a:buChar char="Ø"/>
            </a:pPr>
            <a:r>
              <a:rPr lang="en-US" sz="2400" spc="-15" dirty="0">
                <a:latin typeface="Sitka Text" panose="02000505000000020004" pitchFamily="2" charset="0"/>
              </a:rPr>
              <a:t>Boom</a:t>
            </a:r>
            <a:r>
              <a:rPr lang="en-US" sz="2400" spc="10" dirty="0">
                <a:latin typeface="Sitka Text" panose="02000505000000020004" pitchFamily="2" charset="0"/>
              </a:rPr>
              <a:t> </a:t>
            </a:r>
            <a:r>
              <a:rPr lang="en-US" sz="2400" spc="-25" dirty="0">
                <a:latin typeface="Sitka Text" panose="02000505000000020004" pitchFamily="2" charset="0"/>
              </a:rPr>
              <a:t>in</a:t>
            </a:r>
            <a:r>
              <a:rPr lang="en-US" sz="2400" spc="20" dirty="0">
                <a:latin typeface="Sitka Text" panose="02000505000000020004" pitchFamily="2" charset="0"/>
              </a:rPr>
              <a:t> </a:t>
            </a:r>
            <a:r>
              <a:rPr lang="en-US" sz="2400" spc="5" dirty="0">
                <a:latin typeface="Sitka Text" panose="02000505000000020004" pitchFamily="2" charset="0"/>
              </a:rPr>
              <a:t>ESG</a:t>
            </a:r>
            <a:r>
              <a:rPr lang="en-US" sz="2400" spc="20" dirty="0">
                <a:latin typeface="Sitka Text" panose="02000505000000020004" pitchFamily="2" charset="0"/>
              </a:rPr>
              <a:t> </a:t>
            </a:r>
            <a:r>
              <a:rPr lang="en-US" sz="2400" spc="-40" dirty="0">
                <a:latin typeface="Sitka Text" panose="02000505000000020004" pitchFamily="2" charset="0"/>
              </a:rPr>
              <a:t>investing</a:t>
            </a:r>
            <a:r>
              <a:rPr lang="en-US" sz="2400" spc="15" dirty="0">
                <a:latin typeface="Sitka Text" panose="02000505000000020004" pitchFamily="2" charset="0"/>
              </a:rPr>
              <a:t> </a:t>
            </a:r>
            <a:r>
              <a:rPr lang="en-US" sz="2400" spc="-25" dirty="0">
                <a:latin typeface="Sitka Text" panose="02000505000000020004" pitchFamily="2" charset="0"/>
              </a:rPr>
              <a:t>in</a:t>
            </a:r>
            <a:r>
              <a:rPr lang="en-US" sz="2400" spc="20" dirty="0">
                <a:latin typeface="Sitka Text" panose="02000505000000020004" pitchFamily="2" charset="0"/>
              </a:rPr>
              <a:t> </a:t>
            </a:r>
            <a:r>
              <a:rPr lang="en-US" sz="2400" spc="-45" dirty="0">
                <a:latin typeface="Sitka Text" panose="02000505000000020004" pitchFamily="2" charset="0"/>
              </a:rPr>
              <a:t>recent</a:t>
            </a:r>
            <a:r>
              <a:rPr lang="en-US" sz="2400" spc="20" dirty="0">
                <a:latin typeface="Sitka Text" panose="02000505000000020004" pitchFamily="2" charset="0"/>
              </a:rPr>
              <a:t> </a:t>
            </a:r>
            <a:r>
              <a:rPr lang="en-US" sz="2400" spc="-70" dirty="0">
                <a:latin typeface="Sitka Text" panose="02000505000000020004" pitchFamily="2" charset="0"/>
              </a:rPr>
              <a:t>years.</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spc="-60" dirty="0">
                <a:latin typeface="Sitka Text" panose="02000505000000020004" pitchFamily="2" charset="0"/>
              </a:rPr>
              <a:t>Green</a:t>
            </a:r>
            <a:r>
              <a:rPr lang="en-US" sz="2400" spc="15" dirty="0">
                <a:latin typeface="Sitka Text" panose="02000505000000020004" pitchFamily="2" charset="0"/>
              </a:rPr>
              <a:t> </a:t>
            </a:r>
            <a:r>
              <a:rPr lang="en-US" sz="2400" spc="-50" dirty="0">
                <a:latin typeface="Sitka Text" panose="02000505000000020004" pitchFamily="2" charset="0"/>
              </a:rPr>
              <a:t>bonds</a:t>
            </a:r>
            <a:r>
              <a:rPr lang="en-US" sz="2400" spc="20" dirty="0">
                <a:latin typeface="Sitka Text" panose="02000505000000020004" pitchFamily="2" charset="0"/>
              </a:rPr>
              <a:t> </a:t>
            </a:r>
            <a:r>
              <a:rPr lang="en-US" sz="2400" spc="-50" dirty="0">
                <a:latin typeface="Sitka Text" panose="02000505000000020004" pitchFamily="2" charset="0"/>
              </a:rPr>
              <a:t>market</a:t>
            </a:r>
            <a:r>
              <a:rPr lang="en-US" sz="2400" spc="20" dirty="0">
                <a:latin typeface="Sitka Text" panose="02000505000000020004" pitchFamily="2" charset="0"/>
              </a:rPr>
              <a:t> </a:t>
            </a:r>
            <a:r>
              <a:rPr lang="en-US" sz="2400" spc="10" dirty="0">
                <a:latin typeface="Sitka Text" panose="02000505000000020004" pitchFamily="2" charset="0"/>
              </a:rPr>
              <a:t>till</a:t>
            </a:r>
            <a:r>
              <a:rPr lang="en-US" sz="2400" spc="20" dirty="0">
                <a:latin typeface="Sitka Text" panose="02000505000000020004" pitchFamily="2" charset="0"/>
              </a:rPr>
              <a:t> </a:t>
            </a:r>
            <a:r>
              <a:rPr lang="en-US" sz="2400" spc="-55" dirty="0">
                <a:latin typeface="Sitka Text" panose="02000505000000020004" pitchFamily="2" charset="0"/>
              </a:rPr>
              <a:t>2020</a:t>
            </a:r>
            <a:r>
              <a:rPr lang="en-US" sz="2400" spc="20" dirty="0">
                <a:latin typeface="Sitka Text" panose="02000505000000020004" pitchFamily="2" charset="0"/>
              </a:rPr>
              <a:t> </a:t>
            </a:r>
            <a:r>
              <a:rPr lang="en-US" sz="2400" spc="-80" dirty="0">
                <a:latin typeface="Sitka Text" panose="02000505000000020004" pitchFamily="2" charset="0"/>
              </a:rPr>
              <a:t>was</a:t>
            </a:r>
            <a:r>
              <a:rPr lang="en-US" sz="2400" spc="30" dirty="0">
                <a:latin typeface="Sitka Text" panose="02000505000000020004" pitchFamily="2" charset="0"/>
              </a:rPr>
              <a:t> </a:t>
            </a:r>
            <a:r>
              <a:rPr lang="en-US" sz="2400" i="1" spc="75" dirty="0">
                <a:latin typeface="Sitka Text" panose="02000505000000020004" pitchFamily="2" charset="0"/>
                <a:cs typeface="Arial"/>
              </a:rPr>
              <a:t>&gt; </a:t>
            </a:r>
            <a:r>
              <a:rPr lang="en-US" sz="2400" spc="75" dirty="0">
                <a:latin typeface="Sitka Text" panose="02000505000000020004" pitchFamily="2" charset="0"/>
                <a:cs typeface="Arial"/>
              </a:rPr>
              <a:t>$</a:t>
            </a:r>
            <a:r>
              <a:rPr lang="en-US" sz="2400" spc="75" dirty="0">
                <a:latin typeface="Sitka Text" panose="02000505000000020004" pitchFamily="2" charset="0"/>
              </a:rPr>
              <a:t>1</a:t>
            </a:r>
            <a:r>
              <a:rPr lang="en-US" sz="2400" spc="20" dirty="0">
                <a:latin typeface="Sitka Text" panose="02000505000000020004" pitchFamily="2" charset="0"/>
              </a:rPr>
              <a:t> </a:t>
            </a:r>
            <a:r>
              <a:rPr lang="en-US" sz="2400" spc="-15" dirty="0">
                <a:latin typeface="Sitka Text" panose="02000505000000020004" pitchFamily="2" charset="0"/>
              </a:rPr>
              <a:t>Trillion</a:t>
            </a:r>
            <a:r>
              <a:rPr lang="en-US" sz="2400" spc="5" dirty="0">
                <a:latin typeface="Sitka Text" panose="02000505000000020004" pitchFamily="2" charset="0"/>
              </a:rPr>
              <a:t>,</a:t>
            </a:r>
            <a:r>
              <a:rPr lang="en-US" sz="2400" spc="20"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55" dirty="0">
                <a:latin typeface="Sitka Text" panose="02000505000000020004" pitchFamily="2" charset="0"/>
              </a:rPr>
              <a:t>governments</a:t>
            </a:r>
            <a:r>
              <a:rPr lang="en-US" sz="2400" spc="20"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50" dirty="0">
                <a:latin typeface="Sitka Text" panose="02000505000000020004" pitchFamily="2" charset="0"/>
              </a:rPr>
              <a:t>companies</a:t>
            </a:r>
            <a:r>
              <a:rPr lang="en-US" sz="2400" spc="15" dirty="0">
                <a:latin typeface="Sitka Text" panose="02000505000000020004" pitchFamily="2" charset="0"/>
              </a:rPr>
              <a:t> </a:t>
            </a:r>
            <a:r>
              <a:rPr lang="en-US" sz="2400" spc="-65" dirty="0">
                <a:latin typeface="Sitka Text" panose="02000505000000020004" pitchFamily="2" charset="0"/>
              </a:rPr>
              <a:t>have </a:t>
            </a:r>
            <a:r>
              <a:rPr lang="en-US" sz="2400" spc="-325" dirty="0">
                <a:latin typeface="Sitka Text" panose="02000505000000020004" pitchFamily="2" charset="0"/>
              </a:rPr>
              <a:t> </a:t>
            </a:r>
            <a:r>
              <a:rPr lang="en-US" sz="2400" spc="-50" dirty="0">
                <a:latin typeface="Sitka Text" panose="02000505000000020004" pitchFamily="2" charset="0"/>
              </a:rPr>
              <a:t>decided</a:t>
            </a:r>
            <a:r>
              <a:rPr lang="en-US" sz="2400" spc="20" dirty="0">
                <a:latin typeface="Sitka Text" panose="02000505000000020004" pitchFamily="2" charset="0"/>
              </a:rPr>
              <a:t> </a:t>
            </a:r>
            <a:r>
              <a:rPr lang="en-US" sz="2400" spc="-15" dirty="0">
                <a:latin typeface="Sitka Text" panose="02000505000000020004" pitchFamily="2" charset="0"/>
              </a:rPr>
              <a:t>to</a:t>
            </a:r>
            <a:r>
              <a:rPr lang="en-US" sz="2400" spc="20" dirty="0">
                <a:latin typeface="Sitka Text" panose="02000505000000020004" pitchFamily="2" charset="0"/>
              </a:rPr>
              <a:t> </a:t>
            </a:r>
            <a:r>
              <a:rPr lang="en-US" sz="2400" spc="-40" dirty="0">
                <a:latin typeface="Sitka Text" panose="02000505000000020004" pitchFamily="2" charset="0"/>
              </a:rPr>
              <a:t>invest</a:t>
            </a:r>
            <a:r>
              <a:rPr lang="en-US" sz="2400" spc="20" dirty="0">
                <a:latin typeface="Sitka Text" panose="02000505000000020004" pitchFamily="2" charset="0"/>
              </a:rPr>
              <a:t> $ </a:t>
            </a:r>
            <a:r>
              <a:rPr lang="en-US" sz="2400" spc="-55" dirty="0">
                <a:latin typeface="Sitka Text" panose="02000505000000020004" pitchFamily="2" charset="0"/>
              </a:rPr>
              <a:t>500</a:t>
            </a:r>
            <a:r>
              <a:rPr lang="en-US" sz="2400" spc="15" dirty="0">
                <a:latin typeface="Sitka Text" panose="02000505000000020004" pitchFamily="2" charset="0"/>
              </a:rPr>
              <a:t> </a:t>
            </a:r>
            <a:r>
              <a:rPr lang="en-US" sz="2400" dirty="0">
                <a:latin typeface="Sitka Text" panose="02000505000000020004" pitchFamily="2" charset="0"/>
              </a:rPr>
              <a:t>Billion</a:t>
            </a:r>
            <a:r>
              <a:rPr lang="en-US" sz="2400" spc="20" dirty="0">
                <a:latin typeface="Sitka Text" panose="02000505000000020004" pitchFamily="2" charset="0"/>
              </a:rPr>
              <a:t> </a:t>
            </a:r>
            <a:r>
              <a:rPr lang="en-US" sz="2400" spc="-70" dirty="0">
                <a:latin typeface="Sitka Text" panose="02000505000000020004" pitchFamily="2" charset="0"/>
              </a:rPr>
              <a:t>more</a:t>
            </a:r>
            <a:r>
              <a:rPr lang="en-US" sz="2400" spc="20" dirty="0">
                <a:latin typeface="Sitka Text" panose="02000505000000020004" pitchFamily="2" charset="0"/>
              </a:rPr>
              <a:t> </a:t>
            </a:r>
            <a:r>
              <a:rPr lang="en-US" sz="2400" spc="-25" dirty="0">
                <a:latin typeface="Sitka Text" panose="02000505000000020004" pitchFamily="2" charset="0"/>
              </a:rPr>
              <a:t>in</a:t>
            </a:r>
            <a:r>
              <a:rPr lang="en-US" sz="2400" spc="20" dirty="0">
                <a:latin typeface="Sitka Text" panose="02000505000000020004" pitchFamily="2" charset="0"/>
              </a:rPr>
              <a:t> </a:t>
            </a:r>
            <a:r>
              <a:rPr lang="en-US" sz="2400" spc="-25" dirty="0">
                <a:latin typeface="Sitka Text" panose="02000505000000020004" pitchFamily="2" charset="0"/>
              </a:rPr>
              <a:t>this</a:t>
            </a:r>
            <a:r>
              <a:rPr lang="en-US" sz="2400" spc="15" dirty="0">
                <a:latin typeface="Sitka Text" panose="02000505000000020004" pitchFamily="2" charset="0"/>
              </a:rPr>
              <a:t> </a:t>
            </a:r>
            <a:r>
              <a:rPr lang="en-US" sz="2400" spc="-55" dirty="0">
                <a:latin typeface="Sitka Text" panose="02000505000000020004" pitchFamily="2" charset="0"/>
              </a:rPr>
              <a:t>asset</a:t>
            </a:r>
            <a:r>
              <a:rPr lang="en-US" sz="2400" spc="20" dirty="0">
                <a:latin typeface="Sitka Text" panose="02000505000000020004" pitchFamily="2" charset="0"/>
              </a:rPr>
              <a:t> </a:t>
            </a:r>
            <a:r>
              <a:rPr lang="en-US" sz="2400" spc="-45" dirty="0">
                <a:latin typeface="Sitka Text" panose="02000505000000020004" pitchFamily="2" charset="0"/>
              </a:rPr>
              <a:t>class.</a:t>
            </a:r>
          </a:p>
          <a:p>
            <a:pPr marL="342900" indent="-342900">
              <a:buFont typeface="Wingdings" panose="05000000000000000000" pitchFamily="2" charset="2"/>
              <a:buChar char="Ø"/>
            </a:pPr>
            <a:endParaRPr lang="en-US" sz="2400" spc="-45" dirty="0">
              <a:latin typeface="Sitka Text" panose="02000505000000020004" pitchFamily="2" charset="0"/>
            </a:endParaRPr>
          </a:p>
          <a:p>
            <a:pPr marL="342900" indent="-342900">
              <a:buFont typeface="Wingdings" panose="05000000000000000000" pitchFamily="2" charset="2"/>
              <a:buChar char="Ø"/>
            </a:pPr>
            <a:r>
              <a:rPr lang="en-US" sz="2400" spc="-40" dirty="0">
                <a:latin typeface="Sitka Text" panose="02000505000000020004" pitchFamily="2" charset="0"/>
              </a:rPr>
              <a:t>I</a:t>
            </a:r>
            <a:r>
              <a:rPr lang="en-US" sz="2400" spc="-25" dirty="0">
                <a:latin typeface="Sitka Text" panose="02000505000000020004" pitchFamily="2" charset="0"/>
              </a:rPr>
              <a:t>nstitutions</a:t>
            </a:r>
            <a:r>
              <a:rPr lang="en-US" sz="2400" spc="35" dirty="0">
                <a:latin typeface="Sitka Text" panose="02000505000000020004" pitchFamily="2" charset="0"/>
              </a:rPr>
              <a:t> </a:t>
            </a:r>
            <a:r>
              <a:rPr lang="en-US" sz="2400" spc="-45" dirty="0">
                <a:latin typeface="Sitka Text" panose="02000505000000020004" pitchFamily="2" charset="0"/>
              </a:rPr>
              <a:t>issuing</a:t>
            </a:r>
            <a:r>
              <a:rPr lang="en-US" sz="2400" spc="35" dirty="0">
                <a:latin typeface="Sitka Text" panose="02000505000000020004" pitchFamily="2" charset="0"/>
              </a:rPr>
              <a:t> </a:t>
            </a:r>
            <a:r>
              <a:rPr lang="en-US" sz="2400" spc="-70" dirty="0">
                <a:latin typeface="Sitka Text" panose="02000505000000020004" pitchFamily="2" charset="0"/>
              </a:rPr>
              <a:t>green</a:t>
            </a:r>
            <a:r>
              <a:rPr lang="en-US" sz="2400" spc="35" dirty="0">
                <a:latin typeface="Sitka Text" panose="02000505000000020004" pitchFamily="2" charset="0"/>
              </a:rPr>
              <a:t> </a:t>
            </a:r>
            <a:r>
              <a:rPr lang="en-US" sz="2400" spc="-50" dirty="0">
                <a:latin typeface="Sitka Text" panose="02000505000000020004" pitchFamily="2" charset="0"/>
              </a:rPr>
              <a:t>bonds</a:t>
            </a:r>
            <a:r>
              <a:rPr lang="en-US" sz="2400" spc="30" dirty="0">
                <a:latin typeface="Sitka Text" panose="02000505000000020004" pitchFamily="2" charset="0"/>
              </a:rPr>
              <a:t> </a:t>
            </a:r>
            <a:r>
              <a:rPr lang="en-US" sz="2400" spc="-40" dirty="0">
                <a:latin typeface="Sitka Text" panose="02000505000000020004" pitchFamily="2" charset="0"/>
              </a:rPr>
              <a:t>-</a:t>
            </a:r>
            <a:r>
              <a:rPr lang="en-US" sz="2400" spc="35" dirty="0">
                <a:latin typeface="Sitka Text" panose="02000505000000020004" pitchFamily="2" charset="0"/>
              </a:rPr>
              <a:t> </a:t>
            </a:r>
            <a:r>
              <a:rPr lang="en-US" sz="2400" spc="-40" dirty="0">
                <a:latin typeface="Sitka Text" panose="02000505000000020004" pitchFamily="2" charset="0"/>
              </a:rPr>
              <a:t>Corporate,</a:t>
            </a:r>
            <a:r>
              <a:rPr lang="en-US" sz="2400" spc="35" dirty="0">
                <a:latin typeface="Sitka Text" panose="02000505000000020004" pitchFamily="2" charset="0"/>
              </a:rPr>
              <a:t> </a:t>
            </a:r>
            <a:r>
              <a:rPr lang="en-US" sz="2400" spc="15" dirty="0">
                <a:latin typeface="Sitka Text" panose="02000505000000020004" pitchFamily="2" charset="0"/>
              </a:rPr>
              <a:t>SSA</a:t>
            </a:r>
            <a:r>
              <a:rPr lang="en-US" sz="2400" spc="40" dirty="0">
                <a:latin typeface="Sitka Text" panose="02000505000000020004" pitchFamily="2" charset="0"/>
              </a:rPr>
              <a:t> </a:t>
            </a:r>
            <a:r>
              <a:rPr lang="en-US" sz="2400" spc="-35" dirty="0">
                <a:latin typeface="Sitka Text" panose="02000505000000020004" pitchFamily="2" charset="0"/>
              </a:rPr>
              <a:t>(Supranational,</a:t>
            </a:r>
            <a:r>
              <a:rPr lang="en-US" sz="2400" spc="35" dirty="0">
                <a:latin typeface="Sitka Text" panose="02000505000000020004" pitchFamily="2" charset="0"/>
              </a:rPr>
              <a:t> </a:t>
            </a:r>
            <a:r>
              <a:rPr lang="en-US" sz="2400" spc="-50" dirty="0">
                <a:latin typeface="Sitka Text" panose="02000505000000020004" pitchFamily="2" charset="0"/>
              </a:rPr>
              <a:t>Sovereign,</a:t>
            </a:r>
            <a:r>
              <a:rPr lang="en-US" sz="2400" spc="35" dirty="0">
                <a:latin typeface="Sitka Text" panose="02000505000000020004" pitchFamily="2" charset="0"/>
              </a:rPr>
              <a:t> </a:t>
            </a:r>
            <a:r>
              <a:rPr lang="en-US" sz="2400" spc="-50" dirty="0">
                <a:latin typeface="Sitka Text" panose="02000505000000020004" pitchFamily="2" charset="0"/>
              </a:rPr>
              <a:t>and </a:t>
            </a:r>
            <a:r>
              <a:rPr lang="en-US" sz="2400" spc="-330" dirty="0">
                <a:latin typeface="Sitka Text" panose="02000505000000020004" pitchFamily="2" charset="0"/>
              </a:rPr>
              <a:t> </a:t>
            </a:r>
            <a:r>
              <a:rPr lang="en-US" sz="2400" spc="-45" dirty="0">
                <a:latin typeface="Sitka Text" panose="02000505000000020004" pitchFamily="2" charset="0"/>
              </a:rPr>
              <a:t>Governmental),</a:t>
            </a:r>
            <a:r>
              <a:rPr lang="en-US" sz="2400" spc="15" dirty="0">
                <a:latin typeface="Sitka Text" panose="02000505000000020004" pitchFamily="2" charset="0"/>
              </a:rPr>
              <a:t> </a:t>
            </a:r>
            <a:r>
              <a:rPr lang="en-US" sz="2400" spc="-15" dirty="0">
                <a:latin typeface="Sitka Text" panose="02000505000000020004" pitchFamily="2" charset="0"/>
              </a:rPr>
              <a:t>Municipal,</a:t>
            </a:r>
            <a:r>
              <a:rPr lang="en-US" sz="2400" spc="20" dirty="0">
                <a:latin typeface="Sitka Text" panose="02000505000000020004" pitchFamily="2" charset="0"/>
              </a:rPr>
              <a:t> </a:t>
            </a:r>
            <a:r>
              <a:rPr lang="en-US" sz="2400" spc="-20" dirty="0">
                <a:latin typeface="Sitka Text" panose="02000505000000020004" pitchFamily="2" charset="0"/>
              </a:rPr>
              <a:t>Project,</a:t>
            </a:r>
            <a:r>
              <a:rPr lang="en-US" sz="2400" spc="15"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50" dirty="0">
                <a:latin typeface="Sitka Text" panose="02000505000000020004" pitchFamily="2" charset="0"/>
              </a:rPr>
              <a:t>ABS/MBS.</a:t>
            </a:r>
            <a:endParaRPr lang="en-US" sz="2400" dirty="0">
              <a:latin typeface="Sitka Text" panose="02000505000000020004" pitchFamily="2" charset="0"/>
            </a:endParaRPr>
          </a:p>
          <a:p>
            <a:pPr marL="342900" indent="-342900">
              <a:buFont typeface="Wingdings" panose="05000000000000000000" pitchFamily="2" charset="2"/>
              <a:buChar char="Ø"/>
            </a:pPr>
            <a:endParaRPr lang="en-US" sz="2400" dirty="0">
              <a:latin typeface="Sitka Text" panose="02000505000000020004" pitchFamily="2" charset="0"/>
            </a:endParaRPr>
          </a:p>
          <a:p>
            <a:pPr marL="342900" indent="-342900">
              <a:buFont typeface="Wingdings" panose="05000000000000000000" pitchFamily="2" charset="2"/>
              <a:buChar char="Ø"/>
            </a:pPr>
            <a:r>
              <a:rPr lang="en-US" sz="2400" spc="-20" dirty="0">
                <a:latin typeface="Sitka Text" panose="02000505000000020004" pitchFamily="2" charset="0"/>
              </a:rPr>
              <a:t>High</a:t>
            </a:r>
            <a:r>
              <a:rPr lang="en-US" sz="2400" spc="5" dirty="0">
                <a:latin typeface="Sitka Text" panose="02000505000000020004" pitchFamily="2" charset="0"/>
              </a:rPr>
              <a:t> </a:t>
            </a:r>
            <a:r>
              <a:rPr lang="en-US" sz="2400" spc="-35" dirty="0">
                <a:latin typeface="Sitka Text" panose="02000505000000020004" pitchFamily="2" charset="0"/>
              </a:rPr>
              <a:t>proportion</a:t>
            </a:r>
            <a:r>
              <a:rPr lang="en-US" sz="2400" spc="15" dirty="0">
                <a:latin typeface="Sitka Text" panose="02000505000000020004" pitchFamily="2" charset="0"/>
              </a:rPr>
              <a:t> </a:t>
            </a:r>
            <a:r>
              <a:rPr lang="en-US" sz="2400" spc="-35" dirty="0">
                <a:latin typeface="Sitka Text" panose="02000505000000020004" pitchFamily="2" charset="0"/>
              </a:rPr>
              <a:t>of</a:t>
            </a:r>
            <a:r>
              <a:rPr lang="en-US" sz="2400" spc="5" dirty="0">
                <a:latin typeface="Sitka Text" panose="02000505000000020004" pitchFamily="2" charset="0"/>
              </a:rPr>
              <a:t> </a:t>
            </a:r>
            <a:r>
              <a:rPr lang="en-US" sz="2400" spc="-45" dirty="0">
                <a:latin typeface="Sitka Text" panose="02000505000000020004" pitchFamily="2" charset="0"/>
              </a:rPr>
              <a:t>corporate</a:t>
            </a:r>
            <a:r>
              <a:rPr lang="en-US" sz="2400" spc="15" dirty="0">
                <a:latin typeface="Sitka Text" panose="02000505000000020004" pitchFamily="2" charset="0"/>
              </a:rPr>
              <a:t> </a:t>
            </a:r>
            <a:r>
              <a:rPr lang="en-US" sz="2400" spc="-70" dirty="0">
                <a:latin typeface="Sitka Text" panose="02000505000000020004" pitchFamily="2" charset="0"/>
              </a:rPr>
              <a:t>green</a:t>
            </a:r>
            <a:r>
              <a:rPr lang="en-US" sz="2400" spc="10" dirty="0">
                <a:latin typeface="Sitka Text" panose="02000505000000020004" pitchFamily="2" charset="0"/>
              </a:rPr>
              <a:t> </a:t>
            </a:r>
            <a:r>
              <a:rPr lang="en-US" sz="2400" spc="-45" dirty="0">
                <a:latin typeface="Sitka Text" panose="02000505000000020004" pitchFamily="2" charset="0"/>
              </a:rPr>
              <a:t>bonds.</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p:txBody>
      </p:sp>
    </p:spTree>
    <p:extLst>
      <p:ext uri="{BB962C8B-B14F-4D97-AF65-F5344CB8AC3E}">
        <p14:creationId xmlns:p14="http://schemas.microsoft.com/office/powerpoint/2010/main" val="217160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63" y="0"/>
            <a:ext cx="11743874" cy="860685"/>
          </a:xfrm>
        </p:spPr>
        <p:txBody>
          <a:bodyPr/>
          <a:lstStyle/>
          <a:p>
            <a:r>
              <a:rPr lang="en-US" dirty="0">
                <a:latin typeface="Sitka Text" panose="02000505000000020004" pitchFamily="2" charset="0"/>
              </a:rPr>
              <a:t>Motivation</a:t>
            </a:r>
            <a:br>
              <a:rPr lang="en-US" dirty="0"/>
            </a:br>
            <a:r>
              <a:rPr lang="en-US" sz="2000" dirty="0">
                <a:latin typeface="Sitka Text" panose="02000505000000020004" pitchFamily="2" charset="0"/>
              </a:rPr>
              <a:t>“Green” in Green Bonds</a:t>
            </a:r>
          </a:p>
        </p:txBody>
      </p:sp>
      <p:sp>
        <p:nvSpPr>
          <p:cNvPr id="3" name="Text Placeholder 2"/>
          <p:cNvSpPr>
            <a:spLocks noGrp="1"/>
          </p:cNvSpPr>
          <p:nvPr>
            <p:ph type="body" idx="1"/>
          </p:nvPr>
        </p:nvSpPr>
        <p:spPr>
          <a:xfrm>
            <a:off x="224063" y="1263535"/>
            <a:ext cx="11660935" cy="4016484"/>
          </a:xfrm>
        </p:spPr>
        <p:txBody>
          <a:bodyPr/>
          <a:lstStyle/>
          <a:p>
            <a:pPr marL="342900" indent="-342900">
              <a:buFont typeface="Wingdings" panose="05000000000000000000" pitchFamily="2" charset="2"/>
              <a:buChar char="Ø"/>
            </a:pPr>
            <a:r>
              <a:rPr lang="en-US" sz="2400" spc="-60" dirty="0">
                <a:latin typeface="Sitka Text" panose="02000505000000020004" pitchFamily="2" charset="0"/>
              </a:rPr>
              <a:t>Renewable</a:t>
            </a:r>
            <a:r>
              <a:rPr lang="en-US" sz="2400" spc="25" dirty="0">
                <a:latin typeface="Sitka Text" panose="02000505000000020004" pitchFamily="2" charset="0"/>
              </a:rPr>
              <a:t> </a:t>
            </a:r>
            <a:r>
              <a:rPr lang="en-US" sz="2400" spc="-45" dirty="0">
                <a:latin typeface="Sitka Text" panose="02000505000000020004" pitchFamily="2" charset="0"/>
              </a:rPr>
              <a:t>energy</a:t>
            </a:r>
            <a:r>
              <a:rPr lang="en-US" sz="2400" spc="20" dirty="0">
                <a:latin typeface="Sitka Text" panose="02000505000000020004" pitchFamily="2" charset="0"/>
              </a:rPr>
              <a:t> </a:t>
            </a:r>
            <a:r>
              <a:rPr lang="en-US" sz="2400" spc="-40" dirty="0">
                <a:latin typeface="Sitka Text" panose="02000505000000020004" pitchFamily="2" charset="0"/>
              </a:rPr>
              <a:t>-</a:t>
            </a:r>
            <a:r>
              <a:rPr lang="en-US" sz="2400" spc="20" dirty="0">
                <a:latin typeface="Sitka Text" panose="02000505000000020004" pitchFamily="2" charset="0"/>
              </a:rPr>
              <a:t> </a:t>
            </a:r>
            <a:r>
              <a:rPr lang="en-US" sz="2400" spc="-35" dirty="0">
                <a:latin typeface="Sitka Text" panose="02000505000000020004" pitchFamily="2" charset="0"/>
              </a:rPr>
              <a:t>Solar,</a:t>
            </a:r>
            <a:r>
              <a:rPr lang="en-US" sz="2400" spc="25" dirty="0">
                <a:latin typeface="Sitka Text" panose="02000505000000020004" pitchFamily="2" charset="0"/>
              </a:rPr>
              <a:t> </a:t>
            </a:r>
            <a:r>
              <a:rPr lang="en-US" sz="2400" spc="-40" dirty="0">
                <a:latin typeface="Sitka Text" panose="02000505000000020004" pitchFamily="2" charset="0"/>
              </a:rPr>
              <a:t>wind,</a:t>
            </a:r>
            <a:r>
              <a:rPr lang="en-US" sz="2400" spc="25" dirty="0">
                <a:latin typeface="Sitka Text" panose="02000505000000020004" pitchFamily="2" charset="0"/>
              </a:rPr>
              <a:t> </a:t>
            </a:r>
            <a:r>
              <a:rPr lang="en-US" sz="2400" spc="-45" dirty="0">
                <a:latin typeface="Sitka Text" panose="02000505000000020004" pitchFamily="2" charset="0"/>
              </a:rPr>
              <a:t>hydro,</a:t>
            </a:r>
            <a:r>
              <a:rPr lang="en-US" sz="2400" spc="25" dirty="0">
                <a:latin typeface="Sitka Text" panose="02000505000000020004" pitchFamily="2" charset="0"/>
              </a:rPr>
              <a:t> </a:t>
            </a:r>
            <a:r>
              <a:rPr lang="en-US" sz="2400" spc="-50" dirty="0">
                <a:latin typeface="Sitka Text" panose="02000505000000020004" pitchFamily="2" charset="0"/>
              </a:rPr>
              <a:t>and</a:t>
            </a:r>
            <a:r>
              <a:rPr lang="en-US" sz="2400" spc="25" dirty="0">
                <a:latin typeface="Sitka Text" panose="02000505000000020004" pitchFamily="2" charset="0"/>
              </a:rPr>
              <a:t> </a:t>
            </a:r>
            <a:r>
              <a:rPr lang="en-US" sz="2400" spc="-35" dirty="0">
                <a:latin typeface="Sitka Text" panose="02000505000000020004" pitchFamily="2" charset="0"/>
              </a:rPr>
              <a:t>similar</a:t>
            </a:r>
            <a:r>
              <a:rPr lang="en-US" sz="2400" spc="25" dirty="0">
                <a:latin typeface="Sitka Text" panose="02000505000000020004" pitchFamily="2" charset="0"/>
              </a:rPr>
              <a:t> </a:t>
            </a:r>
            <a:r>
              <a:rPr lang="en-US" sz="2400" spc="-45" dirty="0">
                <a:latin typeface="Sitka Text" panose="02000505000000020004" pitchFamily="2" charset="0"/>
              </a:rPr>
              <a:t>others.</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spc="-45" dirty="0">
                <a:latin typeface="Sitka Text" panose="02000505000000020004" pitchFamily="2" charset="0"/>
              </a:rPr>
              <a:t>Energy</a:t>
            </a:r>
            <a:r>
              <a:rPr lang="en-US" sz="2400" spc="20" dirty="0">
                <a:latin typeface="Sitka Text" panose="02000505000000020004" pitchFamily="2" charset="0"/>
              </a:rPr>
              <a:t> </a:t>
            </a:r>
            <a:r>
              <a:rPr lang="en-US" sz="2400" spc="-40" dirty="0">
                <a:latin typeface="Sitka Text" panose="02000505000000020004" pitchFamily="2" charset="0"/>
              </a:rPr>
              <a:t>efficiency</a:t>
            </a:r>
            <a:r>
              <a:rPr lang="en-US" sz="2400" spc="20" dirty="0">
                <a:latin typeface="Sitka Text" panose="02000505000000020004" pitchFamily="2" charset="0"/>
              </a:rPr>
              <a:t> </a:t>
            </a:r>
            <a:r>
              <a:rPr lang="en-US" sz="2400" spc="-40" dirty="0">
                <a:latin typeface="Sitka Text" panose="02000505000000020004" pitchFamily="2" charset="0"/>
              </a:rPr>
              <a:t>-</a:t>
            </a:r>
            <a:r>
              <a:rPr lang="en-US" sz="2400" spc="25" dirty="0">
                <a:latin typeface="Sitka Text" panose="02000505000000020004" pitchFamily="2" charset="0"/>
              </a:rPr>
              <a:t> </a:t>
            </a:r>
            <a:r>
              <a:rPr lang="en-US" sz="2400" spc="-35" dirty="0">
                <a:latin typeface="Sitka Text" panose="02000505000000020004" pitchFamily="2" charset="0"/>
              </a:rPr>
              <a:t>Fuel</a:t>
            </a:r>
            <a:r>
              <a:rPr lang="en-US" sz="2400" spc="25" dirty="0">
                <a:latin typeface="Sitka Text" panose="02000505000000020004" pitchFamily="2" charset="0"/>
              </a:rPr>
              <a:t> </a:t>
            </a:r>
            <a:r>
              <a:rPr lang="en-US" sz="2400" spc="-35" dirty="0">
                <a:latin typeface="Sitka Text" panose="02000505000000020004" pitchFamily="2" charset="0"/>
              </a:rPr>
              <a:t>cells,</a:t>
            </a:r>
            <a:r>
              <a:rPr lang="en-US" sz="2400" spc="30" dirty="0">
                <a:latin typeface="Sitka Text" panose="02000505000000020004" pitchFamily="2" charset="0"/>
              </a:rPr>
              <a:t> </a:t>
            </a:r>
            <a:r>
              <a:rPr lang="en-US" sz="2400" spc="-65" dirty="0">
                <a:latin typeface="Sitka Text" panose="02000505000000020004" pitchFamily="2" charset="0"/>
              </a:rPr>
              <a:t>energy</a:t>
            </a:r>
            <a:r>
              <a:rPr lang="en-US" sz="2400" spc="25" dirty="0">
                <a:latin typeface="Sitka Text" panose="02000505000000020004" pitchFamily="2" charset="0"/>
              </a:rPr>
              <a:t> </a:t>
            </a:r>
            <a:r>
              <a:rPr lang="en-US" sz="2400" spc="-50" dirty="0">
                <a:latin typeface="Sitka Text" panose="02000505000000020004" pitchFamily="2" charset="0"/>
              </a:rPr>
              <a:t>storage,</a:t>
            </a:r>
            <a:r>
              <a:rPr lang="en-US" sz="2400" spc="25" dirty="0">
                <a:latin typeface="Sitka Text" panose="02000505000000020004" pitchFamily="2" charset="0"/>
              </a:rPr>
              <a:t> </a:t>
            </a:r>
            <a:r>
              <a:rPr lang="en-US" sz="2400" spc="-30" dirty="0">
                <a:latin typeface="Sitka Text" panose="02000505000000020004" pitchFamily="2" charset="0"/>
              </a:rPr>
              <a:t>electric</a:t>
            </a:r>
            <a:r>
              <a:rPr lang="en-US" sz="2400" spc="30" dirty="0">
                <a:latin typeface="Sitka Text" panose="02000505000000020004" pitchFamily="2" charset="0"/>
              </a:rPr>
              <a:t> </a:t>
            </a:r>
            <a:r>
              <a:rPr lang="en-US" sz="2400" spc="-45" dirty="0">
                <a:latin typeface="Sitka Text" panose="02000505000000020004" pitchFamily="2" charset="0"/>
              </a:rPr>
              <a:t>vehicle,</a:t>
            </a:r>
            <a:r>
              <a:rPr lang="en-US" sz="2400" spc="20" dirty="0">
                <a:latin typeface="Sitka Text" panose="02000505000000020004" pitchFamily="2" charset="0"/>
              </a:rPr>
              <a:t> LED,</a:t>
            </a:r>
            <a:r>
              <a:rPr lang="en-US" sz="2400" spc="30" dirty="0">
                <a:latin typeface="Sitka Text" panose="02000505000000020004" pitchFamily="2" charset="0"/>
              </a:rPr>
              <a:t> </a:t>
            </a:r>
            <a:r>
              <a:rPr lang="en-US" sz="2400" spc="-50" dirty="0">
                <a:latin typeface="Sitka Text" panose="02000505000000020004" pitchFamily="2" charset="0"/>
              </a:rPr>
              <a:t>and</a:t>
            </a:r>
            <a:r>
              <a:rPr lang="en-US" sz="2400" spc="25" dirty="0">
                <a:latin typeface="Sitka Text" panose="02000505000000020004" pitchFamily="2" charset="0"/>
              </a:rPr>
              <a:t> </a:t>
            </a:r>
            <a:r>
              <a:rPr lang="en-US" sz="2400" spc="-35" dirty="0">
                <a:latin typeface="Sitka Text" panose="02000505000000020004" pitchFamily="2" charset="0"/>
              </a:rPr>
              <a:t>the like.</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spc="-60" dirty="0">
                <a:latin typeface="Sitka Text" panose="02000505000000020004" pitchFamily="2" charset="0"/>
              </a:rPr>
              <a:t>Green</a:t>
            </a:r>
            <a:r>
              <a:rPr lang="en-US" sz="2400" spc="20" dirty="0">
                <a:latin typeface="Sitka Text" panose="02000505000000020004" pitchFamily="2" charset="0"/>
              </a:rPr>
              <a:t> </a:t>
            </a:r>
            <a:r>
              <a:rPr lang="en-US" sz="2400" spc="-15" dirty="0">
                <a:latin typeface="Sitka Text" panose="02000505000000020004" pitchFamily="2" charset="0"/>
              </a:rPr>
              <a:t>building</a:t>
            </a:r>
            <a:r>
              <a:rPr lang="en-US" sz="2400" spc="30" dirty="0">
                <a:latin typeface="Sitka Text" panose="02000505000000020004" pitchFamily="2" charset="0"/>
              </a:rPr>
              <a:t> </a:t>
            </a:r>
            <a:r>
              <a:rPr lang="en-US" sz="2400" spc="-55" dirty="0">
                <a:latin typeface="Sitka Text" panose="02000505000000020004" pitchFamily="2" charset="0"/>
              </a:rPr>
              <a:t>and</a:t>
            </a:r>
            <a:r>
              <a:rPr lang="en-US" sz="2400" spc="30" dirty="0">
                <a:latin typeface="Sitka Text" panose="02000505000000020004" pitchFamily="2" charset="0"/>
              </a:rPr>
              <a:t> </a:t>
            </a:r>
            <a:r>
              <a:rPr lang="en-US" sz="2400" spc="-35" dirty="0">
                <a:latin typeface="Sitka Text" panose="02000505000000020004" pitchFamily="2" charset="0"/>
              </a:rPr>
              <a:t>infrastructure</a:t>
            </a:r>
            <a:r>
              <a:rPr lang="en-US" sz="2400" spc="30" dirty="0">
                <a:latin typeface="Sitka Text" panose="02000505000000020004" pitchFamily="2" charset="0"/>
              </a:rPr>
              <a:t> </a:t>
            </a:r>
            <a:r>
              <a:rPr lang="en-US" sz="2400" spc="-40" dirty="0">
                <a:latin typeface="Sitka Text" panose="02000505000000020004" pitchFamily="2" charset="0"/>
              </a:rPr>
              <a:t>-</a:t>
            </a:r>
            <a:r>
              <a:rPr lang="en-US" sz="2400" spc="25" dirty="0">
                <a:latin typeface="Sitka Text" panose="02000505000000020004" pitchFamily="2" charset="0"/>
              </a:rPr>
              <a:t> </a:t>
            </a:r>
            <a:r>
              <a:rPr lang="en-US" sz="2400" spc="35" dirty="0">
                <a:latin typeface="Sitka Text" panose="02000505000000020004" pitchFamily="2" charset="0"/>
              </a:rPr>
              <a:t>LEED</a:t>
            </a:r>
            <a:r>
              <a:rPr lang="en-US" sz="2400" spc="30" dirty="0">
                <a:latin typeface="Sitka Text" panose="02000505000000020004" pitchFamily="2" charset="0"/>
              </a:rPr>
              <a:t> </a:t>
            </a:r>
            <a:r>
              <a:rPr lang="en-US" sz="2400" spc="-30" dirty="0">
                <a:latin typeface="Sitka Text" panose="02000505000000020004" pitchFamily="2" charset="0"/>
              </a:rPr>
              <a:t>certified</a:t>
            </a:r>
            <a:r>
              <a:rPr lang="en-US" sz="2400" spc="30" dirty="0">
                <a:latin typeface="Sitka Text" panose="02000505000000020004" pitchFamily="2" charset="0"/>
              </a:rPr>
              <a:t> </a:t>
            </a:r>
            <a:r>
              <a:rPr lang="en-US" sz="2400" spc="-35" dirty="0">
                <a:latin typeface="Sitka Text" panose="02000505000000020004" pitchFamily="2" charset="0"/>
              </a:rPr>
              <a:t>buildings,</a:t>
            </a:r>
            <a:r>
              <a:rPr lang="en-US" sz="2400" spc="30" dirty="0">
                <a:latin typeface="Sitka Text" panose="02000505000000020004" pitchFamily="2" charset="0"/>
              </a:rPr>
              <a:t> </a:t>
            </a:r>
            <a:r>
              <a:rPr lang="en-US" sz="2400" spc="-65" dirty="0">
                <a:latin typeface="Sitka Text" panose="02000505000000020004" pitchFamily="2" charset="0"/>
              </a:rPr>
              <a:t>energy</a:t>
            </a:r>
            <a:r>
              <a:rPr lang="en-US" sz="2400" spc="30" dirty="0">
                <a:latin typeface="Sitka Text" panose="02000505000000020004" pitchFamily="2" charset="0"/>
              </a:rPr>
              <a:t> </a:t>
            </a:r>
            <a:r>
              <a:rPr lang="en-US" sz="2400" spc="-35" dirty="0">
                <a:latin typeface="Sitka Text" panose="02000505000000020004" pitchFamily="2" charset="0"/>
              </a:rPr>
              <a:t>efficient</a:t>
            </a:r>
            <a:r>
              <a:rPr lang="en-US" sz="2400" spc="30" dirty="0">
                <a:latin typeface="Sitka Text" panose="02000505000000020004" pitchFamily="2" charset="0"/>
              </a:rPr>
              <a:t> </a:t>
            </a:r>
            <a:r>
              <a:rPr lang="en-US" sz="2400" spc="-30" dirty="0">
                <a:latin typeface="Sitka Text" panose="02000505000000020004" pitchFamily="2" charset="0"/>
              </a:rPr>
              <a:t>social </a:t>
            </a:r>
            <a:r>
              <a:rPr lang="en-US" sz="2400" spc="-330" dirty="0">
                <a:latin typeface="Sitka Text" panose="02000505000000020004" pitchFamily="2" charset="0"/>
              </a:rPr>
              <a:t> </a:t>
            </a:r>
            <a:r>
              <a:rPr lang="en-US" sz="2400" spc="-35" dirty="0">
                <a:latin typeface="Sitka Text" panose="02000505000000020004" pitchFamily="2" charset="0"/>
              </a:rPr>
              <a:t>infrastructure,</a:t>
            </a:r>
            <a:r>
              <a:rPr lang="en-US" sz="2400" spc="20"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35" dirty="0">
                <a:latin typeface="Sitka Text" panose="02000505000000020004" pitchFamily="2" charset="0"/>
              </a:rPr>
              <a:t>similar</a:t>
            </a:r>
            <a:r>
              <a:rPr lang="en-US" sz="2400" spc="20" dirty="0">
                <a:latin typeface="Sitka Text" panose="02000505000000020004" pitchFamily="2" charset="0"/>
              </a:rPr>
              <a:t> </a:t>
            </a:r>
            <a:r>
              <a:rPr lang="en-US" sz="2400" spc="-45" dirty="0">
                <a:latin typeface="Sitka Text" panose="02000505000000020004" pitchFamily="2" charset="0"/>
              </a:rPr>
              <a:t>others.</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spc="-25" dirty="0">
                <a:latin typeface="Sitka Text" panose="02000505000000020004" pitchFamily="2" charset="0"/>
              </a:rPr>
              <a:t>Agriculture</a:t>
            </a:r>
            <a:r>
              <a:rPr lang="en-US" sz="2400" spc="35" dirty="0">
                <a:latin typeface="Sitka Text" panose="02000505000000020004" pitchFamily="2" charset="0"/>
              </a:rPr>
              <a:t> </a:t>
            </a:r>
            <a:r>
              <a:rPr lang="en-US" sz="2400" spc="-45" dirty="0">
                <a:latin typeface="Sitka Text" panose="02000505000000020004" pitchFamily="2" charset="0"/>
              </a:rPr>
              <a:t>forestry</a:t>
            </a:r>
            <a:r>
              <a:rPr lang="en-US" sz="2400" spc="35" dirty="0">
                <a:latin typeface="Sitka Text" panose="02000505000000020004" pitchFamily="2" charset="0"/>
              </a:rPr>
              <a:t> </a:t>
            </a:r>
            <a:r>
              <a:rPr lang="en-US" sz="2400" spc="-40" dirty="0">
                <a:latin typeface="Sitka Text" panose="02000505000000020004" pitchFamily="2" charset="0"/>
              </a:rPr>
              <a:t>-</a:t>
            </a:r>
            <a:r>
              <a:rPr lang="en-US" sz="2400" spc="30" dirty="0">
                <a:latin typeface="Sitka Text" panose="02000505000000020004" pitchFamily="2" charset="0"/>
              </a:rPr>
              <a:t> </a:t>
            </a:r>
            <a:r>
              <a:rPr lang="en-US" sz="2400" spc="-40" dirty="0">
                <a:latin typeface="Sitka Text" panose="02000505000000020004" pitchFamily="2" charset="0"/>
              </a:rPr>
              <a:t>Reforestation,</a:t>
            </a:r>
            <a:r>
              <a:rPr lang="en-US" sz="2400" spc="35" dirty="0">
                <a:latin typeface="Sitka Text" panose="02000505000000020004" pitchFamily="2" charset="0"/>
              </a:rPr>
              <a:t> </a:t>
            </a:r>
            <a:r>
              <a:rPr lang="en-US" sz="2400" spc="-40" dirty="0">
                <a:latin typeface="Sitka Text" panose="02000505000000020004" pitchFamily="2" charset="0"/>
              </a:rPr>
              <a:t>afforestation,</a:t>
            </a:r>
            <a:r>
              <a:rPr lang="en-US" sz="2400" spc="35" dirty="0">
                <a:latin typeface="Sitka Text" panose="02000505000000020004" pitchFamily="2" charset="0"/>
              </a:rPr>
              <a:t> </a:t>
            </a:r>
            <a:r>
              <a:rPr lang="en-US" sz="2400" spc="-40" dirty="0">
                <a:latin typeface="Sitka Text" panose="02000505000000020004" pitchFamily="2" charset="0"/>
              </a:rPr>
              <a:t>land</a:t>
            </a:r>
            <a:r>
              <a:rPr lang="en-US" sz="2400" spc="35" dirty="0">
                <a:latin typeface="Sitka Text" panose="02000505000000020004" pitchFamily="2" charset="0"/>
              </a:rPr>
              <a:t> </a:t>
            </a:r>
            <a:r>
              <a:rPr lang="en-US" sz="2400" spc="-65" dirty="0">
                <a:latin typeface="Sitka Text" panose="02000505000000020004" pitchFamily="2" charset="0"/>
              </a:rPr>
              <a:t>use,</a:t>
            </a:r>
            <a:r>
              <a:rPr lang="en-US" sz="2400" spc="35" dirty="0">
                <a:latin typeface="Sitka Text" panose="02000505000000020004" pitchFamily="2" charset="0"/>
              </a:rPr>
              <a:t> </a:t>
            </a:r>
            <a:r>
              <a:rPr lang="en-US" sz="2400" spc="-50" dirty="0">
                <a:latin typeface="Sitka Text" panose="02000505000000020004" pitchFamily="2" charset="0"/>
              </a:rPr>
              <a:t>and</a:t>
            </a:r>
            <a:r>
              <a:rPr lang="en-US" sz="2400" spc="35" dirty="0">
                <a:latin typeface="Sitka Text" panose="02000505000000020004" pitchFamily="2" charset="0"/>
              </a:rPr>
              <a:t> </a:t>
            </a:r>
            <a:r>
              <a:rPr lang="en-US" sz="2400" spc="-35" dirty="0">
                <a:latin typeface="Sitka Text" panose="02000505000000020004" pitchFamily="2" charset="0"/>
              </a:rPr>
              <a:t>the like</a:t>
            </a:r>
            <a:r>
              <a:rPr lang="en-US" sz="2400" spc="-45" dirty="0">
                <a:latin typeface="Sitka Text" panose="02000505000000020004" pitchFamily="2" charset="0"/>
              </a:rPr>
              <a:t>.</a:t>
            </a:r>
            <a:endParaRPr lang="en-US" sz="2400" dirty="0">
              <a:latin typeface="Sitka Text" panose="02000505000000020004" pitchFamily="2" charset="0"/>
            </a:endParaRP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spc="-25" dirty="0">
                <a:latin typeface="Sitka Text" panose="02000505000000020004" pitchFamily="2" charset="0"/>
              </a:rPr>
              <a:t>Other </a:t>
            </a:r>
            <a:r>
              <a:rPr lang="en-US" sz="2400" spc="-30" dirty="0">
                <a:latin typeface="Sitka Text" panose="02000505000000020004" pitchFamily="2" charset="0"/>
              </a:rPr>
              <a:t>sustainability </a:t>
            </a:r>
            <a:r>
              <a:rPr lang="en-US" sz="2400" spc="-40" dirty="0">
                <a:latin typeface="Sitka Text" panose="02000505000000020004" pitchFamily="2" charset="0"/>
              </a:rPr>
              <a:t>- </a:t>
            </a:r>
            <a:r>
              <a:rPr lang="en-US" sz="2400" spc="-25" dirty="0">
                <a:latin typeface="Sitka Text" panose="02000505000000020004" pitchFamily="2" charset="0"/>
              </a:rPr>
              <a:t>Climate </a:t>
            </a:r>
            <a:r>
              <a:rPr lang="en-US" sz="2400" spc="-60" dirty="0">
                <a:latin typeface="Sitka Text" panose="02000505000000020004" pitchFamily="2" charset="0"/>
              </a:rPr>
              <a:t>change</a:t>
            </a:r>
            <a:r>
              <a:rPr lang="en-US" sz="2400" spc="-55" dirty="0">
                <a:latin typeface="Sitka Text" panose="02000505000000020004" pitchFamily="2" charset="0"/>
              </a:rPr>
              <a:t> </a:t>
            </a:r>
            <a:r>
              <a:rPr lang="en-US" sz="2400" spc="-20" dirty="0">
                <a:latin typeface="Sitka Text" panose="02000505000000020004" pitchFamily="2" charset="0"/>
              </a:rPr>
              <a:t>adaptation/mitigation, </a:t>
            </a:r>
            <a:r>
              <a:rPr lang="en-US" sz="2400" spc="-65" dirty="0">
                <a:latin typeface="Sitka Text" panose="02000505000000020004" pitchFamily="2" charset="0"/>
              </a:rPr>
              <a:t>waste</a:t>
            </a:r>
            <a:r>
              <a:rPr lang="en-US" sz="2400" spc="-60" dirty="0">
                <a:latin typeface="Sitka Text" panose="02000505000000020004" pitchFamily="2" charset="0"/>
              </a:rPr>
              <a:t> </a:t>
            </a:r>
            <a:r>
              <a:rPr lang="en-US" sz="2400" spc="-55" dirty="0">
                <a:latin typeface="Sitka Text" panose="02000505000000020004" pitchFamily="2" charset="0"/>
              </a:rPr>
              <a:t>management, </a:t>
            </a:r>
            <a:r>
              <a:rPr lang="en-US" sz="2400" spc="-45" dirty="0">
                <a:latin typeface="Sitka Text" panose="02000505000000020004" pitchFamily="2" charset="0"/>
              </a:rPr>
              <a:t>clean </a:t>
            </a:r>
            <a:r>
              <a:rPr lang="en-US" sz="2400" spc="-330" dirty="0">
                <a:latin typeface="Sitka Text" panose="02000505000000020004" pitchFamily="2" charset="0"/>
              </a:rPr>
              <a:t> </a:t>
            </a:r>
            <a:r>
              <a:rPr lang="en-US" sz="2400" spc="-50" dirty="0">
                <a:latin typeface="Sitka Text" panose="02000505000000020004" pitchFamily="2" charset="0"/>
              </a:rPr>
              <a:t>water,</a:t>
            </a:r>
            <a:r>
              <a:rPr lang="en-US" sz="2400" spc="15" dirty="0">
                <a:latin typeface="Sitka Text" panose="02000505000000020004" pitchFamily="2" charset="0"/>
              </a:rPr>
              <a:t> </a:t>
            </a:r>
            <a:r>
              <a:rPr lang="en-US" sz="2400" spc="-20" dirty="0">
                <a:latin typeface="Sitka Text" panose="02000505000000020004" pitchFamily="2" charset="0"/>
              </a:rPr>
              <a:t>pollution</a:t>
            </a:r>
            <a:r>
              <a:rPr lang="en-US" sz="2400" spc="20" dirty="0">
                <a:latin typeface="Sitka Text" panose="02000505000000020004" pitchFamily="2" charset="0"/>
              </a:rPr>
              <a:t> </a:t>
            </a:r>
            <a:r>
              <a:rPr lang="en-US" sz="2400" spc="-25" dirty="0">
                <a:latin typeface="Sitka Text" panose="02000505000000020004" pitchFamily="2" charset="0"/>
              </a:rPr>
              <a:t>control,</a:t>
            </a:r>
            <a:r>
              <a:rPr lang="en-US" sz="2400" spc="20"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35" dirty="0">
                <a:latin typeface="Sitka Text" panose="02000505000000020004" pitchFamily="2" charset="0"/>
              </a:rPr>
              <a:t>the like</a:t>
            </a:r>
            <a:r>
              <a:rPr lang="en-US" sz="2400" spc="-45" dirty="0">
                <a:latin typeface="Sitka Text" panose="02000505000000020004" pitchFamily="2" charset="0"/>
              </a:rPr>
              <a:t>.</a:t>
            </a:r>
            <a:endParaRPr lang="en-US" dirty="0">
              <a:latin typeface="Sitka Text" panose="02000505000000020004" pitchFamily="2" charset="0"/>
            </a:endParaRPr>
          </a:p>
        </p:txBody>
      </p:sp>
    </p:spTree>
    <p:extLst>
      <p:ext uri="{BB962C8B-B14F-4D97-AF65-F5344CB8AC3E}">
        <p14:creationId xmlns:p14="http://schemas.microsoft.com/office/powerpoint/2010/main" val="317812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2837-27EF-D342-9727-7010F1F64D57}"/>
              </a:ext>
            </a:extLst>
          </p:cNvPr>
          <p:cNvSpPr>
            <a:spLocks noGrp="1"/>
          </p:cNvSpPr>
          <p:nvPr>
            <p:ph type="title"/>
          </p:nvPr>
        </p:nvSpPr>
        <p:spPr>
          <a:xfrm>
            <a:off x="201517" y="0"/>
            <a:ext cx="11788965" cy="860685"/>
          </a:xfrm>
        </p:spPr>
        <p:txBody>
          <a:bodyPr/>
          <a:lstStyle/>
          <a:p>
            <a:r>
              <a:rPr lang="en-US" dirty="0">
                <a:latin typeface="Sitka Text" panose="02000505000000020004" pitchFamily="2" charset="0"/>
              </a:rPr>
              <a:t>Motivation</a:t>
            </a:r>
            <a:br>
              <a:rPr lang="en-US" dirty="0">
                <a:latin typeface="Sitka Text" panose="02000505000000020004" pitchFamily="2" charset="0"/>
              </a:rPr>
            </a:br>
            <a:endParaRPr lang="en-US" sz="2000" dirty="0">
              <a:latin typeface="Sitka Text" panose="02000505000000020004" pitchFamily="2" charset="0"/>
            </a:endParaRPr>
          </a:p>
        </p:txBody>
      </p:sp>
      <p:sp>
        <p:nvSpPr>
          <p:cNvPr id="3" name="Text Placeholder 2">
            <a:extLst>
              <a:ext uri="{FF2B5EF4-FFF2-40B4-BE49-F238E27FC236}">
                <a16:creationId xmlns:a16="http://schemas.microsoft.com/office/drawing/2014/main" id="{0871A6C4-5B18-1C41-ADF6-EB1B9ED7B9D7}"/>
              </a:ext>
            </a:extLst>
          </p:cNvPr>
          <p:cNvSpPr>
            <a:spLocks noGrp="1"/>
          </p:cNvSpPr>
          <p:nvPr>
            <p:ph type="body" idx="1"/>
          </p:nvPr>
        </p:nvSpPr>
        <p:spPr>
          <a:xfrm>
            <a:off x="307003" y="1557746"/>
            <a:ext cx="11577995" cy="4131900"/>
          </a:xfrm>
        </p:spPr>
        <p:txBody>
          <a:bodyPr/>
          <a:lstStyle/>
          <a:p>
            <a:pPr marL="342900" indent="-342900">
              <a:buFont typeface="Wingdings" pitchFamily="2" charset="2"/>
              <a:buChar char="Ø"/>
            </a:pPr>
            <a:r>
              <a:rPr lang="en-US" b="1" dirty="0">
                <a:latin typeface="Sitka Text" panose="02000505000000020004" pitchFamily="2" charset="0"/>
              </a:rPr>
              <a:t>Taste-based Hypothesis</a:t>
            </a:r>
            <a:r>
              <a:rPr lang="en-US" dirty="0">
                <a:latin typeface="Sitka Text" panose="02000505000000020004" pitchFamily="2" charset="0"/>
              </a:rPr>
              <a:t>- Socially conscious investors are willing to trade wealth for societal benefits, which translates to a positive premium, or lower yields, for green securities. </a:t>
            </a:r>
          </a:p>
          <a:p>
            <a:pPr marL="1309192" lvl="1" indent="-342900">
              <a:buFont typeface="Wingdings" pitchFamily="2" charset="2"/>
              <a:buChar char="Ø"/>
            </a:pPr>
            <a:r>
              <a:rPr lang="en-US" dirty="0">
                <a:latin typeface="Sitka Text" panose="02000505000000020004" pitchFamily="2" charset="0"/>
              </a:rPr>
              <a:t>Pastor et al. (2021), Baker et al. 2018; Flammer 2021; Zhang and Tang, 2020; </a:t>
            </a:r>
            <a:r>
              <a:rPr lang="en-US" dirty="0" err="1">
                <a:latin typeface="Sitka Text" panose="02000505000000020004" pitchFamily="2" charset="0"/>
              </a:rPr>
              <a:t>Zerbib</a:t>
            </a:r>
            <a:r>
              <a:rPr lang="en-US" dirty="0">
                <a:latin typeface="Sitka Text" panose="02000505000000020004" pitchFamily="2" charset="0"/>
              </a:rPr>
              <a:t>, 2019.</a:t>
            </a:r>
          </a:p>
          <a:p>
            <a:pPr marL="342900" indent="-342900">
              <a:buFont typeface="Wingdings" pitchFamily="2" charset="2"/>
              <a:buChar char="Ø"/>
            </a:pPr>
            <a:endParaRPr lang="en-US" dirty="0">
              <a:latin typeface="Sitka Text" panose="02000505000000020004" pitchFamily="2" charset="0"/>
            </a:endParaRPr>
          </a:p>
          <a:p>
            <a:endParaRPr lang="en-US" dirty="0">
              <a:latin typeface="Sitka Text" panose="02000505000000020004" pitchFamily="2" charset="0"/>
            </a:endParaRPr>
          </a:p>
          <a:p>
            <a:pPr marL="342900" indent="-342900">
              <a:buFont typeface="Wingdings" pitchFamily="2" charset="2"/>
              <a:buChar char="Ø"/>
            </a:pPr>
            <a:r>
              <a:rPr lang="en-US" b="1" dirty="0">
                <a:latin typeface="Sitka Text" panose="02000505000000020004" pitchFamily="2" charset="0"/>
              </a:rPr>
              <a:t>Cost-based Hypothesis</a:t>
            </a:r>
            <a:r>
              <a:rPr lang="en-US" dirty="0">
                <a:latin typeface="Sitka Text" panose="02000505000000020004" pitchFamily="2" charset="0"/>
              </a:rPr>
              <a:t>- ESG investing is costly due to requirement of third-party validation and limitation of proceeds to environmentally friendly projects. Therefore, green investing does not generate positive net present value (NPV) and leads to zero or negative premium.</a:t>
            </a:r>
          </a:p>
          <a:p>
            <a:pPr marL="1309192" lvl="1" indent="-342900">
              <a:buFont typeface="Wingdings" pitchFamily="2" charset="2"/>
              <a:buChar char="Ø"/>
            </a:pPr>
            <a:r>
              <a:rPr lang="en-US" dirty="0">
                <a:latin typeface="Sitka Text" panose="02000505000000020004" pitchFamily="2" charset="0"/>
              </a:rPr>
              <a:t> </a:t>
            </a:r>
            <a:r>
              <a:rPr lang="en-US" dirty="0" err="1">
                <a:latin typeface="Sitka Text" panose="02000505000000020004" pitchFamily="2" charset="0"/>
              </a:rPr>
              <a:t>Larcker</a:t>
            </a:r>
            <a:r>
              <a:rPr lang="en-US" dirty="0">
                <a:latin typeface="Sitka Text" panose="02000505000000020004" pitchFamily="2" charset="0"/>
              </a:rPr>
              <a:t> and Watts, 2020; </a:t>
            </a:r>
            <a:r>
              <a:rPr lang="en-US" dirty="0" err="1">
                <a:latin typeface="Sitka Text" panose="02000505000000020004" pitchFamily="2" charset="0"/>
              </a:rPr>
              <a:t>Factica</a:t>
            </a:r>
            <a:r>
              <a:rPr lang="en-US" dirty="0">
                <a:latin typeface="Sitka Text" panose="02000505000000020004" pitchFamily="2" charset="0"/>
              </a:rPr>
              <a:t> et al. 2020; Reed et al. 2017.</a:t>
            </a:r>
          </a:p>
          <a:p>
            <a:pPr marL="342900" indent="-342900">
              <a:buFont typeface="Wingdings" pitchFamily="2" charset="2"/>
              <a:buChar char="Ø"/>
            </a:pPr>
            <a:endParaRPr lang="en-US" dirty="0">
              <a:latin typeface="Sitka Text" panose="02000505000000020004" pitchFamily="2" charset="0"/>
            </a:endParaRPr>
          </a:p>
        </p:txBody>
      </p:sp>
    </p:spTree>
    <p:extLst>
      <p:ext uri="{BB962C8B-B14F-4D97-AF65-F5344CB8AC3E}">
        <p14:creationId xmlns:p14="http://schemas.microsoft.com/office/powerpoint/2010/main" val="139557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63" y="-70784"/>
            <a:ext cx="11743874" cy="860685"/>
          </a:xfrm>
        </p:spPr>
        <p:txBody>
          <a:bodyPr/>
          <a:lstStyle/>
          <a:p>
            <a:r>
              <a:rPr lang="en-US" dirty="0">
                <a:latin typeface="Sitka Text" panose="02000505000000020004" pitchFamily="2" charset="0"/>
              </a:rPr>
              <a:t>Motivation</a:t>
            </a:r>
            <a:br>
              <a:rPr lang="en-US" dirty="0">
                <a:latin typeface="Sitka Text" panose="02000505000000020004" pitchFamily="2" charset="0"/>
              </a:rPr>
            </a:br>
            <a:r>
              <a:rPr lang="en-US" sz="2000" dirty="0">
                <a:latin typeface="Sitka Text" panose="02000505000000020004" pitchFamily="2" charset="0"/>
              </a:rPr>
              <a:t>Past Work</a:t>
            </a:r>
          </a:p>
        </p:txBody>
      </p:sp>
      <p:sp>
        <p:nvSpPr>
          <p:cNvPr id="3" name="Text Placeholder 2"/>
          <p:cNvSpPr>
            <a:spLocks noGrp="1"/>
          </p:cNvSpPr>
          <p:nvPr>
            <p:ph type="body" idx="1"/>
          </p:nvPr>
        </p:nvSpPr>
        <p:spPr>
          <a:xfrm>
            <a:off x="307003" y="1557745"/>
            <a:ext cx="11884997" cy="5355312"/>
          </a:xfrm>
        </p:spPr>
        <p:txBody>
          <a:bodyPr/>
          <a:lstStyle/>
          <a:p>
            <a:pPr marL="342900" indent="-342900">
              <a:buFont typeface="Wingdings" panose="05000000000000000000" pitchFamily="2" charset="2"/>
              <a:buChar char="Ø"/>
            </a:pPr>
            <a:r>
              <a:rPr lang="en-US" sz="2400" b="1" spc="-40" dirty="0">
                <a:latin typeface="Sitka Text" panose="02000505000000020004" pitchFamily="2" charset="0"/>
              </a:rPr>
              <a:t>Tang</a:t>
            </a:r>
            <a:r>
              <a:rPr lang="en-US" sz="2400" b="1" dirty="0">
                <a:latin typeface="Sitka Text" panose="02000505000000020004" pitchFamily="2" charset="0"/>
              </a:rPr>
              <a:t> </a:t>
            </a:r>
            <a:r>
              <a:rPr lang="en-US" sz="2400" b="1" spc="-50" dirty="0">
                <a:latin typeface="Sitka Text" panose="02000505000000020004" pitchFamily="2" charset="0"/>
              </a:rPr>
              <a:t>and</a:t>
            </a:r>
            <a:r>
              <a:rPr lang="en-US" sz="2400" b="1" spc="5" dirty="0">
                <a:latin typeface="Sitka Text" panose="02000505000000020004" pitchFamily="2" charset="0"/>
              </a:rPr>
              <a:t> </a:t>
            </a:r>
            <a:r>
              <a:rPr lang="en-US" sz="2400" b="1" spc="-35" dirty="0">
                <a:latin typeface="Sitka Text" panose="02000505000000020004" pitchFamily="2" charset="0"/>
              </a:rPr>
              <a:t>Zhang</a:t>
            </a:r>
            <a:r>
              <a:rPr lang="en-US" sz="2400" b="1" dirty="0">
                <a:latin typeface="Sitka Text" panose="02000505000000020004" pitchFamily="2" charset="0"/>
              </a:rPr>
              <a:t> </a:t>
            </a:r>
            <a:r>
              <a:rPr lang="en-US" sz="2400" b="1" spc="-40" dirty="0">
                <a:latin typeface="Sitka Text" panose="02000505000000020004" pitchFamily="2" charset="0"/>
              </a:rPr>
              <a:t>(2020)</a:t>
            </a:r>
          </a:p>
          <a:p>
            <a:endParaRPr lang="en-US" sz="2400" dirty="0">
              <a:latin typeface="Sitka Text" panose="02000505000000020004" pitchFamily="2" charset="0"/>
            </a:endParaRPr>
          </a:p>
          <a:p>
            <a:pPr marL="1309192" lvl="1" indent="-342900">
              <a:buFont typeface="Wingdings" panose="05000000000000000000" pitchFamily="2" charset="2"/>
              <a:buChar char="Ø"/>
            </a:pPr>
            <a:r>
              <a:rPr lang="en-US" spc="-20" dirty="0">
                <a:latin typeface="Sitka Text" panose="02000505000000020004" pitchFamily="2" charset="0"/>
                <a:cs typeface="Tahoma"/>
              </a:rPr>
              <a:t>Positive</a:t>
            </a:r>
            <a:r>
              <a:rPr lang="en-US" spc="15" dirty="0">
                <a:latin typeface="Sitka Text" panose="02000505000000020004" pitchFamily="2" charset="0"/>
                <a:cs typeface="Tahoma"/>
              </a:rPr>
              <a:t> </a:t>
            </a:r>
            <a:r>
              <a:rPr lang="en-US" spc="-45" dirty="0">
                <a:latin typeface="Sitka Text" panose="02000505000000020004" pitchFamily="2" charset="0"/>
                <a:cs typeface="Tahoma"/>
              </a:rPr>
              <a:t>market</a:t>
            </a:r>
            <a:r>
              <a:rPr lang="en-US" spc="15" dirty="0">
                <a:latin typeface="Sitka Text" panose="02000505000000020004" pitchFamily="2" charset="0"/>
                <a:cs typeface="Tahoma"/>
              </a:rPr>
              <a:t> </a:t>
            </a:r>
            <a:r>
              <a:rPr lang="en-US" spc="-30" dirty="0">
                <a:latin typeface="Sitka Text" panose="02000505000000020004" pitchFamily="2" charset="0"/>
                <a:cs typeface="Tahoma"/>
              </a:rPr>
              <a:t>reaction</a:t>
            </a:r>
            <a:r>
              <a:rPr lang="en-US" spc="20" dirty="0">
                <a:latin typeface="Sitka Text" panose="02000505000000020004" pitchFamily="2" charset="0"/>
                <a:cs typeface="Tahoma"/>
              </a:rPr>
              <a:t> </a:t>
            </a:r>
            <a:r>
              <a:rPr lang="en-US" spc="-10" dirty="0">
                <a:latin typeface="Sitka Text" panose="02000505000000020004" pitchFamily="2" charset="0"/>
                <a:cs typeface="Tahoma"/>
              </a:rPr>
              <a:t>to</a:t>
            </a:r>
            <a:r>
              <a:rPr lang="en-US" spc="15" dirty="0">
                <a:latin typeface="Sitka Text" panose="02000505000000020004" pitchFamily="2" charset="0"/>
                <a:cs typeface="Tahoma"/>
              </a:rPr>
              <a:t> </a:t>
            </a:r>
            <a:r>
              <a:rPr lang="en-US" spc="-35" dirty="0">
                <a:latin typeface="Sitka Text" panose="02000505000000020004" pitchFamily="2" charset="0"/>
                <a:cs typeface="Tahoma"/>
              </a:rPr>
              <a:t>the</a:t>
            </a:r>
            <a:r>
              <a:rPr lang="en-US" spc="10" dirty="0">
                <a:latin typeface="Sitka Text" panose="02000505000000020004" pitchFamily="2" charset="0"/>
                <a:cs typeface="Tahoma"/>
              </a:rPr>
              <a:t> </a:t>
            </a:r>
            <a:r>
              <a:rPr lang="en-US" spc="-45" dirty="0">
                <a:latin typeface="Sitka Text" panose="02000505000000020004" pitchFamily="2" charset="0"/>
                <a:cs typeface="Tahoma"/>
              </a:rPr>
              <a:t>issuance</a:t>
            </a:r>
            <a:r>
              <a:rPr lang="en-US" spc="20" dirty="0">
                <a:latin typeface="Sitka Text" panose="02000505000000020004" pitchFamily="2" charset="0"/>
                <a:cs typeface="Tahoma"/>
              </a:rPr>
              <a:t> </a:t>
            </a:r>
            <a:r>
              <a:rPr lang="en-US" spc="-30" dirty="0">
                <a:latin typeface="Sitka Text" panose="02000505000000020004" pitchFamily="2" charset="0"/>
                <a:cs typeface="Tahoma"/>
              </a:rPr>
              <a:t>of</a:t>
            </a:r>
            <a:r>
              <a:rPr lang="en-US" spc="15" dirty="0">
                <a:latin typeface="Sitka Text" panose="02000505000000020004" pitchFamily="2" charset="0"/>
                <a:cs typeface="Tahoma"/>
              </a:rPr>
              <a:t> corporate </a:t>
            </a:r>
            <a:r>
              <a:rPr lang="en-US" spc="-60" dirty="0">
                <a:latin typeface="Sitka Text" panose="02000505000000020004" pitchFamily="2" charset="0"/>
                <a:cs typeface="Tahoma"/>
              </a:rPr>
              <a:t>green</a:t>
            </a:r>
            <a:r>
              <a:rPr lang="en-US" spc="15" dirty="0">
                <a:latin typeface="Sitka Text" panose="02000505000000020004" pitchFamily="2" charset="0"/>
                <a:cs typeface="Tahoma"/>
              </a:rPr>
              <a:t> </a:t>
            </a:r>
            <a:r>
              <a:rPr lang="en-US" spc="-40" dirty="0">
                <a:latin typeface="Sitka Text" panose="02000505000000020004" pitchFamily="2" charset="0"/>
                <a:cs typeface="Tahoma"/>
              </a:rPr>
              <a:t>bonds.</a:t>
            </a:r>
          </a:p>
          <a:p>
            <a:pPr lvl="1"/>
            <a:endParaRPr lang="en-US" dirty="0">
              <a:latin typeface="Sitka Text" panose="02000505000000020004" pitchFamily="2" charset="0"/>
              <a:cs typeface="Tahoma"/>
            </a:endParaRPr>
          </a:p>
          <a:p>
            <a:pPr marL="1309192" lvl="1" indent="-342900">
              <a:buFont typeface="Wingdings" panose="05000000000000000000" pitchFamily="2" charset="2"/>
              <a:buChar char="Ø"/>
            </a:pPr>
            <a:r>
              <a:rPr lang="en-US" spc="-5" dirty="0">
                <a:latin typeface="Sitka Text" panose="02000505000000020004" pitchFamily="2" charset="0"/>
                <a:cs typeface="Tahoma"/>
              </a:rPr>
              <a:t>No</a:t>
            </a:r>
            <a:r>
              <a:rPr lang="en-US" spc="-10" dirty="0">
                <a:latin typeface="Sitka Text" panose="02000505000000020004" pitchFamily="2" charset="0"/>
                <a:cs typeface="Tahoma"/>
              </a:rPr>
              <a:t> </a:t>
            </a:r>
            <a:r>
              <a:rPr lang="en-US" spc="-45" dirty="0">
                <a:latin typeface="Sitka Text" panose="02000505000000020004" pitchFamily="2" charset="0"/>
                <a:cs typeface="Tahoma"/>
              </a:rPr>
              <a:t>premium</a:t>
            </a:r>
            <a:r>
              <a:rPr lang="en-US" spc="-5" dirty="0">
                <a:latin typeface="Sitka Text" panose="02000505000000020004" pitchFamily="2" charset="0"/>
                <a:cs typeface="Tahoma"/>
              </a:rPr>
              <a:t> </a:t>
            </a:r>
            <a:r>
              <a:rPr lang="en-US" spc="-40" dirty="0">
                <a:latin typeface="Sitka Text" panose="02000505000000020004" pitchFamily="2" charset="0"/>
                <a:cs typeface="Tahoma"/>
              </a:rPr>
              <a:t>found, as shown by Larcker and Watts (2018)</a:t>
            </a:r>
            <a:r>
              <a:rPr lang="en-US" b="1" spc="-40" dirty="0">
                <a:latin typeface="Sitka Text" panose="02000505000000020004" pitchFamily="2" charset="0"/>
                <a:cs typeface="Tahoma"/>
              </a:rPr>
              <a:t> </a:t>
            </a:r>
            <a:r>
              <a:rPr lang="en-US" spc="-40" dirty="0">
                <a:latin typeface="Sitka Text" panose="02000505000000020004" pitchFamily="2" charset="0"/>
                <a:cs typeface="Tahoma"/>
              </a:rPr>
              <a:t>for muni green bonds</a:t>
            </a:r>
          </a:p>
          <a:p>
            <a:pPr lvl="1"/>
            <a:endParaRPr lang="en-US" dirty="0">
              <a:latin typeface="Sitka Text" panose="02000505000000020004" pitchFamily="2" charset="0"/>
              <a:cs typeface="Tahoma"/>
            </a:endParaRPr>
          </a:p>
          <a:p>
            <a:pPr marL="1309192" lvl="1" indent="-342900">
              <a:buFont typeface="Wingdings" panose="05000000000000000000" pitchFamily="2" charset="2"/>
              <a:buChar char="Ø"/>
            </a:pPr>
            <a:r>
              <a:rPr lang="en-US" spc="-10" dirty="0">
                <a:latin typeface="Sitka Text" panose="02000505000000020004" pitchFamily="2" charset="0"/>
                <a:cs typeface="Tahoma"/>
              </a:rPr>
              <a:t>Stock</a:t>
            </a:r>
            <a:r>
              <a:rPr lang="en-US" spc="20" dirty="0">
                <a:latin typeface="Sitka Text" panose="02000505000000020004" pitchFamily="2" charset="0"/>
                <a:cs typeface="Tahoma"/>
              </a:rPr>
              <a:t> </a:t>
            </a:r>
            <a:r>
              <a:rPr lang="en-US" spc="-15" dirty="0">
                <a:latin typeface="Sitka Text" panose="02000505000000020004" pitchFamily="2" charset="0"/>
                <a:cs typeface="Tahoma"/>
              </a:rPr>
              <a:t>liquidity</a:t>
            </a:r>
            <a:r>
              <a:rPr lang="en-US" spc="30" dirty="0">
                <a:latin typeface="Sitka Text" panose="02000505000000020004" pitchFamily="2" charset="0"/>
                <a:cs typeface="Tahoma"/>
              </a:rPr>
              <a:t> </a:t>
            </a:r>
            <a:r>
              <a:rPr lang="en-US" spc="-45" dirty="0">
                <a:latin typeface="Sitka Text" panose="02000505000000020004" pitchFamily="2" charset="0"/>
                <a:cs typeface="Tahoma"/>
              </a:rPr>
              <a:t>and</a:t>
            </a:r>
            <a:r>
              <a:rPr lang="en-US" spc="25" dirty="0">
                <a:latin typeface="Sitka Text" panose="02000505000000020004" pitchFamily="2" charset="0"/>
                <a:cs typeface="Tahoma"/>
              </a:rPr>
              <a:t> </a:t>
            </a:r>
            <a:r>
              <a:rPr lang="en-US" spc="-35" dirty="0">
                <a:latin typeface="Sitka Text" panose="02000505000000020004" pitchFamily="2" charset="0"/>
                <a:cs typeface="Tahoma"/>
              </a:rPr>
              <a:t>domestic</a:t>
            </a:r>
            <a:r>
              <a:rPr lang="en-US" spc="30" dirty="0">
                <a:latin typeface="Sitka Text" panose="02000505000000020004" pitchFamily="2" charset="0"/>
                <a:cs typeface="Tahoma"/>
              </a:rPr>
              <a:t> </a:t>
            </a:r>
            <a:r>
              <a:rPr lang="en-US" spc="-15" dirty="0">
                <a:latin typeface="Sitka Text" panose="02000505000000020004" pitchFamily="2" charset="0"/>
                <a:cs typeface="Tahoma"/>
              </a:rPr>
              <a:t>institutional</a:t>
            </a:r>
            <a:r>
              <a:rPr lang="en-US" spc="25" dirty="0">
                <a:latin typeface="Sitka Text" panose="02000505000000020004" pitchFamily="2" charset="0"/>
                <a:cs typeface="Tahoma"/>
              </a:rPr>
              <a:t> </a:t>
            </a:r>
            <a:r>
              <a:rPr lang="en-US" spc="-50" dirty="0">
                <a:latin typeface="Sitka Text" panose="02000505000000020004" pitchFamily="2" charset="0"/>
                <a:cs typeface="Tahoma"/>
              </a:rPr>
              <a:t>ownership</a:t>
            </a:r>
            <a:r>
              <a:rPr lang="en-US" spc="25" dirty="0">
                <a:latin typeface="Sitka Text" panose="02000505000000020004" pitchFamily="2" charset="0"/>
                <a:cs typeface="Tahoma"/>
              </a:rPr>
              <a:t> </a:t>
            </a:r>
            <a:r>
              <a:rPr lang="en-US" spc="-50" dirty="0">
                <a:latin typeface="Sitka Text" panose="02000505000000020004" pitchFamily="2" charset="0"/>
                <a:cs typeface="Tahoma"/>
              </a:rPr>
              <a:t>increases</a:t>
            </a:r>
            <a:r>
              <a:rPr lang="en-US" spc="25" dirty="0">
                <a:latin typeface="Sitka Text" panose="02000505000000020004" pitchFamily="2" charset="0"/>
                <a:cs typeface="Tahoma"/>
              </a:rPr>
              <a:t> </a:t>
            </a:r>
            <a:r>
              <a:rPr lang="en-US" spc="-40" dirty="0">
                <a:latin typeface="Sitka Text" panose="02000505000000020004" pitchFamily="2" charset="0"/>
                <a:cs typeface="Tahoma"/>
              </a:rPr>
              <a:t>post-issuance.</a:t>
            </a:r>
            <a:endParaRPr lang="en-US" dirty="0">
              <a:latin typeface="Sitka Text" panose="02000505000000020004" pitchFamily="2" charset="0"/>
              <a:cs typeface="Tahoma"/>
            </a:endParaRPr>
          </a:p>
          <a:p>
            <a:pPr marL="1309192" lvl="1"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sz="2400" b="1" spc="-35" dirty="0">
                <a:latin typeface="Sitka Text" panose="02000505000000020004" pitchFamily="2" charset="0"/>
              </a:rPr>
              <a:t>Flammer</a:t>
            </a:r>
            <a:r>
              <a:rPr lang="en-US" sz="2400" b="1" spc="-15" dirty="0">
                <a:latin typeface="Sitka Text" panose="02000505000000020004" pitchFamily="2" charset="0"/>
              </a:rPr>
              <a:t> </a:t>
            </a:r>
            <a:r>
              <a:rPr lang="en-US" sz="2400" b="1" spc="-40" dirty="0">
                <a:latin typeface="Sitka Text" panose="02000505000000020004" pitchFamily="2" charset="0"/>
              </a:rPr>
              <a:t>(2021)</a:t>
            </a:r>
          </a:p>
          <a:p>
            <a:pPr marL="342900" indent="-342900">
              <a:buFont typeface="Wingdings" panose="05000000000000000000" pitchFamily="2" charset="2"/>
              <a:buChar char="Ø"/>
            </a:pPr>
            <a:endParaRPr lang="en-US" sz="2400" dirty="0">
              <a:latin typeface="Sitka Text" panose="02000505000000020004" pitchFamily="2" charset="0"/>
            </a:endParaRPr>
          </a:p>
          <a:p>
            <a:pPr marL="1309192" lvl="1" indent="-342900">
              <a:buFont typeface="Wingdings" panose="05000000000000000000" pitchFamily="2" charset="2"/>
              <a:buChar char="Ø"/>
            </a:pPr>
            <a:r>
              <a:rPr lang="en-US" spc="-55" dirty="0">
                <a:latin typeface="Sitka Text" panose="02000505000000020004" pitchFamily="2" charset="0"/>
                <a:cs typeface="Tahoma"/>
              </a:rPr>
              <a:t>Investors</a:t>
            </a:r>
            <a:r>
              <a:rPr lang="en-US" spc="20" dirty="0">
                <a:latin typeface="Sitka Text" panose="02000505000000020004" pitchFamily="2" charset="0"/>
                <a:cs typeface="Tahoma"/>
              </a:rPr>
              <a:t> </a:t>
            </a:r>
            <a:r>
              <a:rPr lang="en-US" spc="-30" dirty="0">
                <a:latin typeface="Sitka Text" panose="02000505000000020004" pitchFamily="2" charset="0"/>
                <a:cs typeface="Tahoma"/>
              </a:rPr>
              <a:t>react</a:t>
            </a:r>
            <a:r>
              <a:rPr lang="en-US" spc="25" dirty="0">
                <a:latin typeface="Sitka Text" panose="02000505000000020004" pitchFamily="2" charset="0"/>
                <a:cs typeface="Tahoma"/>
              </a:rPr>
              <a:t> </a:t>
            </a:r>
            <a:r>
              <a:rPr lang="en-US" spc="-25" dirty="0">
                <a:latin typeface="Sitka Text" panose="02000505000000020004" pitchFamily="2" charset="0"/>
                <a:cs typeface="Tahoma"/>
              </a:rPr>
              <a:t>positively</a:t>
            </a:r>
            <a:r>
              <a:rPr lang="en-US" spc="20" dirty="0">
                <a:latin typeface="Sitka Text" panose="02000505000000020004" pitchFamily="2" charset="0"/>
                <a:cs typeface="Tahoma"/>
              </a:rPr>
              <a:t> </a:t>
            </a:r>
            <a:r>
              <a:rPr lang="en-US" spc="-10" dirty="0">
                <a:latin typeface="Sitka Text" panose="02000505000000020004" pitchFamily="2" charset="0"/>
                <a:cs typeface="Tahoma"/>
              </a:rPr>
              <a:t>to</a:t>
            </a:r>
            <a:r>
              <a:rPr lang="en-US" spc="20" dirty="0">
                <a:latin typeface="Sitka Text" panose="02000505000000020004" pitchFamily="2" charset="0"/>
                <a:cs typeface="Tahoma"/>
              </a:rPr>
              <a:t> </a:t>
            </a:r>
            <a:r>
              <a:rPr lang="en-US" spc="-35" dirty="0">
                <a:latin typeface="Sitka Text" panose="02000505000000020004" pitchFamily="2" charset="0"/>
                <a:cs typeface="Tahoma"/>
              </a:rPr>
              <a:t>the</a:t>
            </a:r>
            <a:r>
              <a:rPr lang="en-US" spc="25" dirty="0">
                <a:latin typeface="Sitka Text" panose="02000505000000020004" pitchFamily="2" charset="0"/>
                <a:cs typeface="Tahoma"/>
              </a:rPr>
              <a:t> </a:t>
            </a:r>
            <a:r>
              <a:rPr lang="en-US" spc="-45" dirty="0">
                <a:latin typeface="Sitka Text" panose="02000505000000020004" pitchFamily="2" charset="0"/>
                <a:cs typeface="Tahoma"/>
              </a:rPr>
              <a:t>announcement</a:t>
            </a:r>
            <a:r>
              <a:rPr lang="en-US" spc="20" dirty="0">
                <a:latin typeface="Sitka Text" panose="02000505000000020004" pitchFamily="2" charset="0"/>
                <a:cs typeface="Tahoma"/>
              </a:rPr>
              <a:t> </a:t>
            </a:r>
            <a:r>
              <a:rPr lang="en-US" spc="-30" dirty="0">
                <a:latin typeface="Sitka Text" panose="02000505000000020004" pitchFamily="2" charset="0"/>
                <a:cs typeface="Tahoma"/>
              </a:rPr>
              <a:t>of</a:t>
            </a:r>
            <a:r>
              <a:rPr lang="en-US" spc="20" dirty="0">
                <a:latin typeface="Sitka Text" panose="02000505000000020004" pitchFamily="2" charset="0"/>
                <a:cs typeface="Tahoma"/>
              </a:rPr>
              <a:t> </a:t>
            </a:r>
            <a:r>
              <a:rPr lang="en-US" spc="-60" dirty="0">
                <a:latin typeface="Sitka Text" panose="02000505000000020004" pitchFamily="2" charset="0"/>
                <a:cs typeface="Tahoma"/>
              </a:rPr>
              <a:t>green</a:t>
            </a:r>
            <a:r>
              <a:rPr lang="en-US" spc="25" dirty="0">
                <a:latin typeface="Sitka Text" panose="02000505000000020004" pitchFamily="2" charset="0"/>
                <a:cs typeface="Tahoma"/>
              </a:rPr>
              <a:t> </a:t>
            </a:r>
            <a:r>
              <a:rPr lang="en-US" spc="-40" dirty="0">
                <a:latin typeface="Sitka Text" panose="02000505000000020004" pitchFamily="2" charset="0"/>
                <a:cs typeface="Tahoma"/>
              </a:rPr>
              <a:t>bond</a:t>
            </a:r>
            <a:r>
              <a:rPr lang="en-US" spc="20" dirty="0">
                <a:latin typeface="Sitka Text" panose="02000505000000020004" pitchFamily="2" charset="0"/>
                <a:cs typeface="Tahoma"/>
              </a:rPr>
              <a:t> </a:t>
            </a:r>
            <a:r>
              <a:rPr lang="en-US" spc="-45" dirty="0">
                <a:latin typeface="Sitka Text" panose="02000505000000020004" pitchFamily="2" charset="0"/>
                <a:cs typeface="Tahoma"/>
              </a:rPr>
              <a:t>issuance,</a:t>
            </a:r>
            <a:r>
              <a:rPr lang="en-US" spc="25" dirty="0">
                <a:latin typeface="Sitka Text" panose="02000505000000020004" pitchFamily="2" charset="0"/>
                <a:cs typeface="Tahoma"/>
              </a:rPr>
              <a:t> </a:t>
            </a:r>
            <a:r>
              <a:rPr lang="en-US" spc="-45" dirty="0">
                <a:latin typeface="Sitka Text" panose="02000505000000020004" pitchFamily="2" charset="0"/>
                <a:cs typeface="Tahoma"/>
              </a:rPr>
              <a:t>and</a:t>
            </a:r>
            <a:r>
              <a:rPr lang="en-US" spc="20" dirty="0">
                <a:latin typeface="Sitka Text" panose="02000505000000020004" pitchFamily="2" charset="0"/>
                <a:cs typeface="Tahoma"/>
              </a:rPr>
              <a:t> </a:t>
            </a:r>
            <a:r>
              <a:rPr lang="en-US" spc="-35" dirty="0">
                <a:latin typeface="Sitka Text" panose="02000505000000020004" pitchFamily="2" charset="0"/>
                <a:cs typeface="Tahoma"/>
              </a:rPr>
              <a:t>the</a:t>
            </a:r>
            <a:r>
              <a:rPr lang="en-US" spc="25" dirty="0">
                <a:latin typeface="Sitka Text" panose="02000505000000020004" pitchFamily="2" charset="0"/>
                <a:cs typeface="Tahoma"/>
              </a:rPr>
              <a:t> </a:t>
            </a:r>
            <a:r>
              <a:rPr lang="en-US" spc="-55" dirty="0">
                <a:latin typeface="Sitka Text" panose="02000505000000020004" pitchFamily="2" charset="0"/>
                <a:cs typeface="Tahoma"/>
              </a:rPr>
              <a:t>response</a:t>
            </a:r>
            <a:r>
              <a:rPr lang="en-US" spc="20" dirty="0">
                <a:latin typeface="Sitka Text" panose="02000505000000020004" pitchFamily="2" charset="0"/>
                <a:cs typeface="Tahoma"/>
              </a:rPr>
              <a:t> </a:t>
            </a:r>
            <a:r>
              <a:rPr lang="en-US" spc="-30" dirty="0">
                <a:latin typeface="Sitka Text" panose="02000505000000020004" pitchFamily="2" charset="0"/>
                <a:cs typeface="Tahoma"/>
              </a:rPr>
              <a:t>is </a:t>
            </a:r>
            <a:r>
              <a:rPr lang="en-US" spc="-300" dirty="0">
                <a:latin typeface="Sitka Text" panose="02000505000000020004" pitchFamily="2" charset="0"/>
                <a:cs typeface="Tahoma"/>
              </a:rPr>
              <a:t> </a:t>
            </a:r>
            <a:r>
              <a:rPr lang="en-US" spc="-40" dirty="0">
                <a:latin typeface="Sitka Text" panose="02000505000000020004" pitchFamily="2" charset="0"/>
                <a:cs typeface="Tahoma"/>
              </a:rPr>
              <a:t>stronger</a:t>
            </a:r>
            <a:r>
              <a:rPr lang="en-US" spc="15" dirty="0">
                <a:latin typeface="Sitka Text" panose="02000505000000020004" pitchFamily="2" charset="0"/>
                <a:cs typeface="Tahoma"/>
              </a:rPr>
              <a:t> </a:t>
            </a:r>
            <a:r>
              <a:rPr lang="en-US" spc="-40" dirty="0">
                <a:latin typeface="Sitka Text" panose="02000505000000020004" pitchFamily="2" charset="0"/>
                <a:cs typeface="Tahoma"/>
              </a:rPr>
              <a:t>for</a:t>
            </a:r>
            <a:r>
              <a:rPr lang="en-US" spc="20" dirty="0">
                <a:latin typeface="Sitka Text" panose="02000505000000020004" pitchFamily="2" charset="0"/>
                <a:cs typeface="Tahoma"/>
              </a:rPr>
              <a:t> </a:t>
            </a:r>
            <a:r>
              <a:rPr lang="en-US" spc="-25" dirty="0">
                <a:latin typeface="Sitka Text" panose="02000505000000020004" pitchFamily="2" charset="0"/>
                <a:cs typeface="Tahoma"/>
              </a:rPr>
              <a:t>first-time</a:t>
            </a:r>
            <a:r>
              <a:rPr lang="en-US" spc="15" dirty="0">
                <a:latin typeface="Sitka Text" panose="02000505000000020004" pitchFamily="2" charset="0"/>
                <a:cs typeface="Tahoma"/>
              </a:rPr>
              <a:t> </a:t>
            </a:r>
            <a:r>
              <a:rPr lang="en-US" spc="-50" dirty="0">
                <a:latin typeface="Sitka Text" panose="02000505000000020004" pitchFamily="2" charset="0"/>
                <a:cs typeface="Tahoma"/>
              </a:rPr>
              <a:t>issuers</a:t>
            </a:r>
            <a:r>
              <a:rPr lang="en-US" spc="25" dirty="0">
                <a:latin typeface="Sitka Text" panose="02000505000000020004" pitchFamily="2" charset="0"/>
                <a:cs typeface="Tahoma"/>
              </a:rPr>
              <a:t> </a:t>
            </a:r>
            <a:r>
              <a:rPr lang="en-US" spc="-45" dirty="0">
                <a:latin typeface="Sitka Text" panose="02000505000000020004" pitchFamily="2" charset="0"/>
                <a:cs typeface="Tahoma"/>
              </a:rPr>
              <a:t>and</a:t>
            </a:r>
            <a:r>
              <a:rPr lang="en-US" spc="15" dirty="0">
                <a:latin typeface="Sitka Text" panose="02000505000000020004" pitchFamily="2" charset="0"/>
                <a:cs typeface="Tahoma"/>
              </a:rPr>
              <a:t> </a:t>
            </a:r>
            <a:r>
              <a:rPr lang="en-US" spc="-45" dirty="0">
                <a:latin typeface="Sitka Text" panose="02000505000000020004" pitchFamily="2" charset="0"/>
                <a:cs typeface="Tahoma"/>
              </a:rPr>
              <a:t>bonds</a:t>
            </a:r>
            <a:r>
              <a:rPr lang="en-US" spc="15" dirty="0">
                <a:latin typeface="Sitka Text" panose="02000505000000020004" pitchFamily="2" charset="0"/>
                <a:cs typeface="Tahoma"/>
              </a:rPr>
              <a:t> </a:t>
            </a:r>
            <a:r>
              <a:rPr lang="en-US" spc="-30" dirty="0">
                <a:latin typeface="Sitka Text" panose="02000505000000020004" pitchFamily="2" charset="0"/>
                <a:cs typeface="Tahoma"/>
              </a:rPr>
              <a:t>certified</a:t>
            </a:r>
            <a:r>
              <a:rPr lang="en-US" spc="20" dirty="0">
                <a:latin typeface="Sitka Text" panose="02000505000000020004" pitchFamily="2" charset="0"/>
                <a:cs typeface="Tahoma"/>
              </a:rPr>
              <a:t> </a:t>
            </a:r>
            <a:r>
              <a:rPr lang="en-US" spc="-55" dirty="0">
                <a:latin typeface="Sitka Text" panose="02000505000000020004" pitchFamily="2" charset="0"/>
                <a:cs typeface="Tahoma"/>
              </a:rPr>
              <a:t>by</a:t>
            </a:r>
            <a:r>
              <a:rPr lang="en-US" spc="15" dirty="0">
                <a:latin typeface="Sitka Text" panose="02000505000000020004" pitchFamily="2" charset="0"/>
                <a:cs typeface="Tahoma"/>
              </a:rPr>
              <a:t> </a:t>
            </a:r>
            <a:r>
              <a:rPr lang="en-US" spc="-15" dirty="0">
                <a:latin typeface="Sitka Text" panose="02000505000000020004" pitchFamily="2" charset="0"/>
                <a:cs typeface="Tahoma"/>
              </a:rPr>
              <a:t>third</a:t>
            </a:r>
            <a:r>
              <a:rPr lang="en-US" spc="15" dirty="0">
                <a:latin typeface="Sitka Text" panose="02000505000000020004" pitchFamily="2" charset="0"/>
                <a:cs typeface="Tahoma"/>
              </a:rPr>
              <a:t> </a:t>
            </a:r>
            <a:r>
              <a:rPr lang="en-US" spc="-35" dirty="0">
                <a:latin typeface="Sitka Text" panose="02000505000000020004" pitchFamily="2" charset="0"/>
                <a:cs typeface="Tahoma"/>
              </a:rPr>
              <a:t>parties.</a:t>
            </a:r>
          </a:p>
          <a:p>
            <a:pPr lvl="1"/>
            <a:endParaRPr lang="en-US" spc="-35" dirty="0">
              <a:latin typeface="Sitka Text" panose="02000505000000020004" pitchFamily="2" charset="0"/>
              <a:cs typeface="Tahoma"/>
            </a:endParaRPr>
          </a:p>
          <a:p>
            <a:pPr marL="1309192" lvl="1" indent="-342900">
              <a:buFont typeface="Wingdings" panose="05000000000000000000" pitchFamily="2" charset="2"/>
              <a:buChar char="Ø"/>
            </a:pPr>
            <a:r>
              <a:rPr lang="en-US" spc="-65" dirty="0">
                <a:latin typeface="Sitka Text" panose="02000505000000020004" pitchFamily="2" charset="0"/>
                <a:cs typeface="Tahoma"/>
              </a:rPr>
              <a:t>Issuers</a:t>
            </a:r>
            <a:r>
              <a:rPr lang="en-US" spc="30" dirty="0">
                <a:latin typeface="Sitka Text" panose="02000505000000020004" pitchFamily="2" charset="0"/>
                <a:cs typeface="Tahoma"/>
              </a:rPr>
              <a:t> </a:t>
            </a:r>
            <a:r>
              <a:rPr lang="en-US" spc="-45" dirty="0">
                <a:latin typeface="Sitka Text" panose="02000505000000020004" pitchFamily="2" charset="0"/>
                <a:cs typeface="Tahoma"/>
              </a:rPr>
              <a:t>improve</a:t>
            </a:r>
            <a:r>
              <a:rPr lang="en-US" spc="35" dirty="0">
                <a:latin typeface="Sitka Text" panose="02000505000000020004" pitchFamily="2" charset="0"/>
                <a:cs typeface="Tahoma"/>
              </a:rPr>
              <a:t> </a:t>
            </a:r>
            <a:r>
              <a:rPr lang="en-US" spc="-25" dirty="0">
                <a:latin typeface="Sitka Text" panose="02000505000000020004" pitchFamily="2" charset="0"/>
                <a:cs typeface="Tahoma"/>
              </a:rPr>
              <a:t>their</a:t>
            </a:r>
            <a:r>
              <a:rPr lang="en-US" spc="25" dirty="0">
                <a:latin typeface="Sitka Text" panose="02000505000000020004" pitchFamily="2" charset="0"/>
                <a:cs typeface="Tahoma"/>
              </a:rPr>
              <a:t> </a:t>
            </a:r>
            <a:r>
              <a:rPr lang="en-US" spc="-40" dirty="0">
                <a:latin typeface="Sitka Text" panose="02000505000000020004" pitchFamily="2" charset="0"/>
                <a:cs typeface="Tahoma"/>
              </a:rPr>
              <a:t>environmental</a:t>
            </a:r>
            <a:r>
              <a:rPr lang="en-US" spc="35" dirty="0">
                <a:latin typeface="Sitka Text" panose="02000505000000020004" pitchFamily="2" charset="0"/>
                <a:cs typeface="Tahoma"/>
              </a:rPr>
              <a:t> </a:t>
            </a:r>
            <a:r>
              <a:rPr lang="en-US" spc="-45" dirty="0">
                <a:latin typeface="Sitka Text" panose="02000505000000020004" pitchFamily="2" charset="0"/>
                <a:cs typeface="Tahoma"/>
              </a:rPr>
              <a:t>performance</a:t>
            </a:r>
            <a:r>
              <a:rPr lang="en-US" spc="25" dirty="0">
                <a:latin typeface="Sitka Text" panose="02000505000000020004" pitchFamily="2" charset="0"/>
                <a:cs typeface="Tahoma"/>
              </a:rPr>
              <a:t> </a:t>
            </a:r>
            <a:r>
              <a:rPr lang="en-US" spc="-40" dirty="0">
                <a:latin typeface="Sitka Text" panose="02000505000000020004" pitchFamily="2" charset="0"/>
                <a:cs typeface="Tahoma"/>
              </a:rPr>
              <a:t>post-issuance</a:t>
            </a:r>
            <a:r>
              <a:rPr lang="en-US" spc="30" dirty="0">
                <a:latin typeface="Sitka Text" panose="02000505000000020004" pitchFamily="2" charset="0"/>
                <a:cs typeface="Tahoma"/>
              </a:rPr>
              <a:t> </a:t>
            </a:r>
            <a:r>
              <a:rPr lang="en-US" spc="-30" dirty="0">
                <a:latin typeface="Sitka Text" panose="02000505000000020004" pitchFamily="2" charset="0"/>
                <a:cs typeface="Tahoma"/>
              </a:rPr>
              <a:t>(i.e.,</a:t>
            </a:r>
            <a:r>
              <a:rPr lang="en-US" spc="30" dirty="0">
                <a:latin typeface="Sitka Text" panose="02000505000000020004" pitchFamily="2" charset="0"/>
                <a:cs typeface="Tahoma"/>
              </a:rPr>
              <a:t> </a:t>
            </a:r>
            <a:r>
              <a:rPr lang="en-US" spc="-40" dirty="0">
                <a:latin typeface="Sitka Text" panose="02000505000000020004" pitchFamily="2" charset="0"/>
                <a:cs typeface="Tahoma"/>
              </a:rPr>
              <a:t>higher</a:t>
            </a:r>
            <a:r>
              <a:rPr lang="en-US" spc="35" dirty="0">
                <a:latin typeface="Sitka Text" panose="02000505000000020004" pitchFamily="2" charset="0"/>
                <a:cs typeface="Tahoma"/>
              </a:rPr>
              <a:t> </a:t>
            </a:r>
            <a:r>
              <a:rPr lang="en-US" spc="-40" dirty="0">
                <a:latin typeface="Sitka Text" panose="02000505000000020004" pitchFamily="2" charset="0"/>
                <a:cs typeface="Tahoma"/>
              </a:rPr>
              <a:t>environmental </a:t>
            </a:r>
            <a:r>
              <a:rPr lang="en-US" spc="-35" dirty="0">
                <a:latin typeface="Sitka Text" panose="02000505000000020004" pitchFamily="2" charset="0"/>
                <a:cs typeface="Tahoma"/>
              </a:rPr>
              <a:t> </a:t>
            </a:r>
            <a:r>
              <a:rPr lang="en-US" spc="-30" dirty="0">
                <a:latin typeface="Sitka Text" panose="02000505000000020004" pitchFamily="2" charset="0"/>
                <a:cs typeface="Tahoma"/>
              </a:rPr>
              <a:t>ratings</a:t>
            </a:r>
            <a:r>
              <a:rPr lang="en-US" spc="25" dirty="0">
                <a:latin typeface="Sitka Text" panose="02000505000000020004" pitchFamily="2" charset="0"/>
                <a:cs typeface="Tahoma"/>
              </a:rPr>
              <a:t> </a:t>
            </a:r>
            <a:r>
              <a:rPr lang="en-US" spc="-45" dirty="0">
                <a:latin typeface="Sitka Text" panose="02000505000000020004" pitchFamily="2" charset="0"/>
                <a:cs typeface="Tahoma"/>
              </a:rPr>
              <a:t>and</a:t>
            </a:r>
            <a:r>
              <a:rPr lang="en-US" spc="20" dirty="0">
                <a:latin typeface="Sitka Text" panose="02000505000000020004" pitchFamily="2" charset="0"/>
                <a:cs typeface="Tahoma"/>
              </a:rPr>
              <a:t> </a:t>
            </a:r>
            <a:r>
              <a:rPr lang="en-US" spc="-55" dirty="0">
                <a:latin typeface="Sitka Text" panose="02000505000000020004" pitchFamily="2" charset="0"/>
                <a:cs typeface="Tahoma"/>
              </a:rPr>
              <a:t>lower</a:t>
            </a:r>
            <a:r>
              <a:rPr lang="en-US" spc="20" dirty="0">
                <a:latin typeface="Sitka Text" panose="02000505000000020004" pitchFamily="2" charset="0"/>
                <a:cs typeface="Tahoma"/>
              </a:rPr>
              <a:t> </a:t>
            </a:r>
            <a:r>
              <a:rPr lang="en-US" dirty="0">
                <a:latin typeface="Sitka Text" panose="02000505000000020004" pitchFamily="2" charset="0"/>
                <a:cs typeface="Tahoma"/>
              </a:rPr>
              <a:t>CO2</a:t>
            </a:r>
            <a:r>
              <a:rPr lang="en-US" spc="25" dirty="0">
                <a:latin typeface="Sitka Text" panose="02000505000000020004" pitchFamily="2" charset="0"/>
                <a:cs typeface="Tahoma"/>
              </a:rPr>
              <a:t> </a:t>
            </a:r>
            <a:r>
              <a:rPr lang="en-US" spc="-40" dirty="0">
                <a:latin typeface="Sitka Text" panose="02000505000000020004" pitchFamily="2" charset="0"/>
                <a:cs typeface="Tahoma"/>
              </a:rPr>
              <a:t>emissions),</a:t>
            </a:r>
            <a:r>
              <a:rPr lang="en-US" spc="20" dirty="0">
                <a:latin typeface="Sitka Text" panose="02000505000000020004" pitchFamily="2" charset="0"/>
                <a:cs typeface="Tahoma"/>
              </a:rPr>
              <a:t> </a:t>
            </a:r>
            <a:r>
              <a:rPr lang="en-US" spc="-45" dirty="0">
                <a:latin typeface="Sitka Text" panose="02000505000000020004" pitchFamily="2" charset="0"/>
                <a:cs typeface="Tahoma"/>
              </a:rPr>
              <a:t>and</a:t>
            </a:r>
            <a:r>
              <a:rPr lang="en-US" spc="20" dirty="0">
                <a:latin typeface="Sitka Text" panose="02000505000000020004" pitchFamily="2" charset="0"/>
                <a:cs typeface="Tahoma"/>
              </a:rPr>
              <a:t> </a:t>
            </a:r>
            <a:r>
              <a:rPr lang="en-US" spc="-50" dirty="0">
                <a:latin typeface="Sitka Text" panose="02000505000000020004" pitchFamily="2" charset="0"/>
                <a:cs typeface="Tahoma"/>
              </a:rPr>
              <a:t>experience</a:t>
            </a:r>
            <a:r>
              <a:rPr lang="en-US" spc="30" dirty="0">
                <a:latin typeface="Sitka Text" panose="02000505000000020004" pitchFamily="2" charset="0"/>
                <a:cs typeface="Tahoma"/>
              </a:rPr>
              <a:t> </a:t>
            </a:r>
            <a:r>
              <a:rPr lang="en-US" spc="-50" dirty="0">
                <a:latin typeface="Sitka Text" panose="02000505000000020004" pitchFamily="2" charset="0"/>
                <a:cs typeface="Tahoma"/>
              </a:rPr>
              <a:t>an</a:t>
            </a:r>
            <a:r>
              <a:rPr lang="en-US" spc="20" dirty="0">
                <a:latin typeface="Sitka Text" panose="02000505000000020004" pitchFamily="2" charset="0"/>
                <a:cs typeface="Tahoma"/>
              </a:rPr>
              <a:t> </a:t>
            </a:r>
            <a:r>
              <a:rPr lang="en-US" spc="-45" dirty="0">
                <a:latin typeface="Sitka Text" panose="02000505000000020004" pitchFamily="2" charset="0"/>
                <a:cs typeface="Tahoma"/>
              </a:rPr>
              <a:t>increase</a:t>
            </a:r>
            <a:r>
              <a:rPr lang="en-US" spc="25" dirty="0">
                <a:latin typeface="Sitka Text" panose="02000505000000020004" pitchFamily="2" charset="0"/>
                <a:cs typeface="Tahoma"/>
              </a:rPr>
              <a:t> </a:t>
            </a:r>
            <a:r>
              <a:rPr lang="en-US" spc="-20" dirty="0">
                <a:latin typeface="Sitka Text" panose="02000505000000020004" pitchFamily="2" charset="0"/>
                <a:cs typeface="Tahoma"/>
              </a:rPr>
              <a:t>in</a:t>
            </a:r>
            <a:r>
              <a:rPr lang="en-US" spc="25" dirty="0">
                <a:latin typeface="Sitka Text" panose="02000505000000020004" pitchFamily="2" charset="0"/>
                <a:cs typeface="Tahoma"/>
              </a:rPr>
              <a:t> </a:t>
            </a:r>
            <a:r>
              <a:rPr lang="en-US" spc="-50" dirty="0">
                <a:latin typeface="Sitka Text" panose="02000505000000020004" pitchFamily="2" charset="0"/>
                <a:cs typeface="Tahoma"/>
              </a:rPr>
              <a:t>ownership</a:t>
            </a:r>
            <a:r>
              <a:rPr lang="en-US" spc="20" dirty="0">
                <a:latin typeface="Sitka Text" panose="02000505000000020004" pitchFamily="2" charset="0"/>
                <a:cs typeface="Tahoma"/>
              </a:rPr>
              <a:t> </a:t>
            </a:r>
            <a:r>
              <a:rPr lang="en-US" spc="-55" dirty="0">
                <a:latin typeface="Sitka Text" panose="02000505000000020004" pitchFamily="2" charset="0"/>
                <a:cs typeface="Tahoma"/>
              </a:rPr>
              <a:t>by</a:t>
            </a:r>
            <a:r>
              <a:rPr lang="en-US" spc="25" dirty="0">
                <a:latin typeface="Sitka Text" panose="02000505000000020004" pitchFamily="2" charset="0"/>
                <a:cs typeface="Tahoma"/>
              </a:rPr>
              <a:t> </a:t>
            </a:r>
            <a:r>
              <a:rPr lang="en-US" spc="-35" dirty="0">
                <a:latin typeface="Sitka Text" panose="02000505000000020004" pitchFamily="2" charset="0"/>
                <a:cs typeface="Tahoma"/>
              </a:rPr>
              <a:t>long-term</a:t>
            </a:r>
            <a:r>
              <a:rPr lang="en-US" spc="30" dirty="0">
                <a:latin typeface="Sitka Text" panose="02000505000000020004" pitchFamily="2" charset="0"/>
                <a:cs typeface="Tahoma"/>
              </a:rPr>
              <a:t> </a:t>
            </a:r>
            <a:r>
              <a:rPr lang="en-US" spc="-45" dirty="0">
                <a:latin typeface="Sitka Text" panose="02000505000000020004" pitchFamily="2" charset="0"/>
                <a:cs typeface="Tahoma"/>
              </a:rPr>
              <a:t>and </a:t>
            </a:r>
            <a:r>
              <a:rPr lang="en-US" spc="-300" dirty="0">
                <a:latin typeface="Sitka Text" panose="02000505000000020004" pitchFamily="2" charset="0"/>
                <a:cs typeface="Tahoma"/>
              </a:rPr>
              <a:t> </a:t>
            </a:r>
            <a:r>
              <a:rPr lang="en-US" spc="-60" dirty="0">
                <a:latin typeface="Sitka Text" panose="02000505000000020004" pitchFamily="2" charset="0"/>
                <a:cs typeface="Tahoma"/>
              </a:rPr>
              <a:t>green</a:t>
            </a:r>
            <a:r>
              <a:rPr lang="en-US" spc="10" dirty="0">
                <a:latin typeface="Sitka Text" panose="02000505000000020004" pitchFamily="2" charset="0"/>
                <a:cs typeface="Tahoma"/>
              </a:rPr>
              <a:t> </a:t>
            </a:r>
            <a:r>
              <a:rPr lang="en-US" spc="-40" dirty="0">
                <a:latin typeface="Sitka Text" panose="02000505000000020004" pitchFamily="2" charset="0"/>
                <a:cs typeface="Tahoma"/>
              </a:rPr>
              <a:t>investors.</a:t>
            </a:r>
            <a:endParaRPr lang="en-US" dirty="0">
              <a:latin typeface="Sitka Text" panose="02000505000000020004" pitchFamily="2" charset="0"/>
              <a:cs typeface="Tahoma"/>
            </a:endParaRPr>
          </a:p>
          <a:p>
            <a:pPr marL="1309192" lvl="1" indent="-342900">
              <a:buFont typeface="Wingdings" panose="05000000000000000000" pitchFamily="2" charset="2"/>
              <a:buChar char="Ø"/>
            </a:pPr>
            <a:endParaRPr lang="en-US" dirty="0">
              <a:latin typeface="Sitka Text" panose="02000505000000020004" pitchFamily="2" charset="0"/>
              <a:cs typeface="Tahoma"/>
            </a:endParaRPr>
          </a:p>
          <a:p>
            <a:pPr marL="1309192" lvl="1" indent="-342900">
              <a:buFont typeface="Wingdings" panose="05000000000000000000" pitchFamily="2" charset="2"/>
              <a:buChar char="Ø"/>
            </a:pPr>
            <a:endParaRPr lang="en-US" dirty="0">
              <a:latin typeface="Sitka Text" panose="02000505000000020004" pitchFamily="2" charset="0"/>
            </a:endParaRPr>
          </a:p>
        </p:txBody>
      </p:sp>
    </p:spTree>
    <p:extLst>
      <p:ext uri="{BB962C8B-B14F-4D97-AF65-F5344CB8AC3E}">
        <p14:creationId xmlns:p14="http://schemas.microsoft.com/office/powerpoint/2010/main" val="770781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246B-CCB5-4D45-82B1-D7479811172A}"/>
              </a:ext>
            </a:extLst>
          </p:cNvPr>
          <p:cNvSpPr>
            <a:spLocks noGrp="1"/>
          </p:cNvSpPr>
          <p:nvPr>
            <p:ph type="title"/>
          </p:nvPr>
        </p:nvSpPr>
        <p:spPr>
          <a:xfrm>
            <a:off x="307003" y="-95003"/>
            <a:ext cx="11788965" cy="878774"/>
          </a:xfrm>
        </p:spPr>
        <p:txBody>
          <a:bodyPr/>
          <a:lstStyle/>
          <a:p>
            <a:r>
              <a:rPr lang="en-US" dirty="0">
                <a:latin typeface="Sitka Text" panose="02000505000000020004" pitchFamily="2" charset="0"/>
              </a:rPr>
              <a:t>Motivation</a:t>
            </a:r>
            <a:br>
              <a:rPr lang="en-US" dirty="0">
                <a:latin typeface="Sitka Text" panose="02000505000000020004" pitchFamily="2" charset="0"/>
              </a:rPr>
            </a:br>
            <a:r>
              <a:rPr lang="en-US" sz="2000" dirty="0">
                <a:latin typeface="Sitka Text" panose="02000505000000020004" pitchFamily="2" charset="0"/>
              </a:rPr>
              <a:t>Past Work (Contd.)</a:t>
            </a:r>
          </a:p>
        </p:txBody>
      </p:sp>
      <p:sp>
        <p:nvSpPr>
          <p:cNvPr id="3" name="Text Placeholder 2">
            <a:extLst>
              <a:ext uri="{FF2B5EF4-FFF2-40B4-BE49-F238E27FC236}">
                <a16:creationId xmlns:a16="http://schemas.microsoft.com/office/drawing/2014/main" id="{37180E5D-D351-5A46-BE0A-ACF3FADB738F}"/>
              </a:ext>
            </a:extLst>
          </p:cNvPr>
          <p:cNvSpPr>
            <a:spLocks noGrp="1"/>
          </p:cNvSpPr>
          <p:nvPr>
            <p:ph type="body" idx="1"/>
          </p:nvPr>
        </p:nvSpPr>
        <p:spPr>
          <a:xfrm>
            <a:off x="307003" y="1557746"/>
            <a:ext cx="11577995" cy="3989554"/>
          </a:xfrm>
        </p:spPr>
        <p:txBody>
          <a:bodyPr/>
          <a:lstStyle/>
          <a:p>
            <a:pPr marL="342900" indent="-342900">
              <a:buFont typeface="Wingdings" pitchFamily="2" charset="2"/>
              <a:buChar char="Ø"/>
            </a:pPr>
            <a:r>
              <a:rPr lang="en-US" sz="2400" b="1" dirty="0">
                <a:latin typeface="Sitka Text" panose="02000505000000020004" pitchFamily="2" charset="0"/>
              </a:rPr>
              <a:t>Pastor, Stambaugh, and Taylor (2022)</a:t>
            </a:r>
          </a:p>
          <a:p>
            <a:pPr marL="1309192" lvl="1" indent="-342900">
              <a:buFont typeface="Wingdings" pitchFamily="2" charset="2"/>
              <a:buChar char="Ø"/>
            </a:pPr>
            <a:endParaRPr lang="en-US" dirty="0"/>
          </a:p>
          <a:p>
            <a:pPr marL="1309192" lvl="1" indent="-342900">
              <a:buFont typeface="Wingdings" pitchFamily="2" charset="2"/>
              <a:buChar char="Ø"/>
            </a:pPr>
            <a:r>
              <a:rPr lang="en-US" sz="2000" dirty="0">
                <a:latin typeface="Sitka Text" panose="02000505000000020004" pitchFamily="2" charset="0"/>
              </a:rPr>
              <a:t>Green assets delivered high returns in recent years due to unexpectedly strong increases in environmental concerns  rather than high expected returns. </a:t>
            </a:r>
          </a:p>
          <a:p>
            <a:pPr marL="1309192" lvl="1" indent="-342900">
              <a:buFont typeface="Wingdings" pitchFamily="2" charset="2"/>
              <a:buChar char="Ø"/>
            </a:pPr>
            <a:endParaRPr lang="en-US" sz="2000" dirty="0">
              <a:latin typeface="Sitka Text" panose="02000505000000020004" pitchFamily="2" charset="0"/>
            </a:endParaRPr>
          </a:p>
          <a:p>
            <a:pPr marL="1309192" lvl="1" indent="-342900">
              <a:buFont typeface="Wingdings" pitchFamily="2" charset="2"/>
              <a:buChar char="Ø"/>
            </a:pPr>
            <a:r>
              <a:rPr lang="en-US" sz="2000" dirty="0">
                <a:latin typeface="Sitka Text" panose="02000505000000020004" pitchFamily="2" charset="0"/>
              </a:rPr>
              <a:t>Found ‘</a:t>
            </a:r>
            <a:r>
              <a:rPr lang="en-US" sz="2000" dirty="0" err="1">
                <a:latin typeface="Sitka Text" panose="02000505000000020004" pitchFamily="2" charset="0"/>
              </a:rPr>
              <a:t>greenium</a:t>
            </a:r>
            <a:r>
              <a:rPr lang="en-US" sz="2000" dirty="0">
                <a:latin typeface="Sitka Text" panose="02000505000000020004" pitchFamily="2" charset="0"/>
              </a:rPr>
              <a:t>’ in German green bonds over their higher-yielding non-green twins.</a:t>
            </a:r>
          </a:p>
          <a:p>
            <a:pPr marL="1309192" lvl="1" indent="-342900">
              <a:buFont typeface="Wingdings" pitchFamily="2" charset="2"/>
              <a:buChar char="Ø"/>
            </a:pPr>
            <a:endParaRPr lang="en-US" sz="2000" dirty="0">
              <a:latin typeface="Sitka Text" panose="02000505000000020004" pitchFamily="2" charset="0"/>
            </a:endParaRPr>
          </a:p>
          <a:p>
            <a:pPr marL="1309192" lvl="1" indent="-342900">
              <a:buFont typeface="Wingdings" pitchFamily="2" charset="2"/>
              <a:buChar char="Ø"/>
            </a:pPr>
            <a:r>
              <a:rPr lang="en-US" sz="2000" dirty="0">
                <a:latin typeface="Sitka Text" panose="02000505000000020004" pitchFamily="2" charset="0"/>
              </a:rPr>
              <a:t>U.S. green stocks outperformed brown as climate concerns strengthened. Nevertheless, they estimate lower expected returns for green stocks than for brown, consistent with Pastor, Stambaugh, and Taylor (2021).</a:t>
            </a:r>
          </a:p>
          <a:p>
            <a:pPr marL="1309192" lvl="1" indent="-342900">
              <a:buFont typeface="Wingdings" pitchFamily="2" charset="2"/>
              <a:buChar char="Ø"/>
            </a:pPr>
            <a:endParaRPr lang="en-US" sz="2000" dirty="0">
              <a:latin typeface="Sitka Text" panose="02000505000000020004" pitchFamily="2" charset="0"/>
            </a:endParaRPr>
          </a:p>
          <a:p>
            <a:pPr marL="1309192" lvl="1" indent="-342900">
              <a:buFont typeface="Wingdings" pitchFamily="2" charset="2"/>
              <a:buChar char="Ø"/>
            </a:pPr>
            <a:endParaRPr lang="en-US" sz="2000" dirty="0">
              <a:latin typeface="Sitka Text" panose="02000505000000020004" pitchFamily="2" charset="0"/>
            </a:endParaRPr>
          </a:p>
          <a:p>
            <a:pPr marL="1309192" lvl="1" indent="-342900">
              <a:buFont typeface="Wingdings" pitchFamily="2" charset="2"/>
              <a:buChar char="Ø"/>
            </a:pPr>
            <a:endParaRPr lang="en-US" dirty="0"/>
          </a:p>
        </p:txBody>
      </p:sp>
    </p:spTree>
    <p:extLst>
      <p:ext uri="{BB962C8B-B14F-4D97-AF65-F5344CB8AC3E}">
        <p14:creationId xmlns:p14="http://schemas.microsoft.com/office/powerpoint/2010/main" val="331656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Subtitle 4"/>
          <p:cNvSpPr txBox="1">
            <a:spLocks/>
          </p:cNvSpPr>
          <p:nvPr/>
        </p:nvSpPr>
        <p:spPr>
          <a:xfrm>
            <a:off x="2187921" y="3409593"/>
            <a:ext cx="8175279" cy="430887"/>
          </a:xfrm>
          <a:prstGeom prst="rect">
            <a:avLst/>
          </a:prstGeom>
        </p:spPr>
        <p:txBody>
          <a:bodyPr wrap="square" lIns="0" tIns="0" rIns="0" bIns="0">
            <a:spAutoFit/>
          </a:bodyPr>
          <a:lstStyle>
            <a:lvl1pPr marL="0">
              <a:defRPr sz="1100" b="0" i="0">
                <a:solidFill>
                  <a:schemeClr val="tx1"/>
                </a:solidFill>
                <a:latin typeface="Tahoma"/>
                <a:ea typeface="+mn-ea"/>
                <a:cs typeface="Tahoma"/>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a:lstStyle>
          <a:p>
            <a:r>
              <a:rPr lang="en-US" sz="2800" b="1" kern="0" dirty="0">
                <a:solidFill>
                  <a:schemeClr val="tx2">
                    <a:lumMod val="50000"/>
                  </a:schemeClr>
                </a:solidFill>
                <a:latin typeface="Sitka Text" panose="02000505000000020004" pitchFamily="2" charset="0"/>
              </a:rPr>
              <a:t>Research Question(s) and Findings (in Brief) </a:t>
            </a:r>
          </a:p>
        </p:txBody>
      </p:sp>
    </p:spTree>
    <p:extLst>
      <p:ext uri="{BB962C8B-B14F-4D97-AF65-F5344CB8AC3E}">
        <p14:creationId xmlns:p14="http://schemas.microsoft.com/office/powerpoint/2010/main" val="3802326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3D35-5156-D345-8663-86A8BB971536}"/>
              </a:ext>
            </a:extLst>
          </p:cNvPr>
          <p:cNvSpPr>
            <a:spLocks noGrp="1"/>
          </p:cNvSpPr>
          <p:nvPr>
            <p:ph type="title"/>
          </p:nvPr>
        </p:nvSpPr>
        <p:spPr/>
        <p:txBody>
          <a:bodyPr/>
          <a:lstStyle/>
          <a:p>
            <a:r>
              <a:rPr lang="en-US" dirty="0">
                <a:latin typeface="Sitka Text" panose="02000505000000020004" pitchFamily="2" charset="0"/>
              </a:rPr>
              <a:t>Research Question(s)</a:t>
            </a:r>
          </a:p>
        </p:txBody>
      </p:sp>
      <p:sp>
        <p:nvSpPr>
          <p:cNvPr id="3" name="Text Placeholder 2">
            <a:extLst>
              <a:ext uri="{FF2B5EF4-FFF2-40B4-BE49-F238E27FC236}">
                <a16:creationId xmlns:a16="http://schemas.microsoft.com/office/drawing/2014/main" id="{1395E18E-B88B-F948-A534-65E030428FC8}"/>
              </a:ext>
            </a:extLst>
          </p:cNvPr>
          <p:cNvSpPr>
            <a:spLocks noGrp="1"/>
          </p:cNvSpPr>
          <p:nvPr>
            <p:ph type="body" idx="1"/>
          </p:nvPr>
        </p:nvSpPr>
        <p:spPr>
          <a:xfrm>
            <a:off x="306999" y="1225237"/>
            <a:ext cx="11577995" cy="4651273"/>
          </a:xfrm>
        </p:spPr>
        <p:txBody>
          <a:bodyPr/>
          <a:lstStyle/>
          <a:p>
            <a:pPr marL="342900" indent="-342900" algn="just">
              <a:buFont typeface="Wingdings" pitchFamily="2" charset="2"/>
              <a:buChar char="Ø"/>
            </a:pPr>
            <a:r>
              <a:rPr lang="en-US" b="1" dirty="0">
                <a:latin typeface="Sitka Text" panose="02000505000000020004" pitchFamily="2" charset="0"/>
              </a:rPr>
              <a:t>Disentangling the stock market reaction to the announcement of green bonds: </a:t>
            </a:r>
            <a:r>
              <a:rPr lang="en-US" dirty="0">
                <a:latin typeface="Sitka Text" panose="02000505000000020004" pitchFamily="2" charset="0"/>
              </a:rPr>
              <a:t>Focusing on micro-details such as the cross-sectional factors (bond, firm, and country characteristics).</a:t>
            </a:r>
          </a:p>
          <a:p>
            <a:pPr marL="342900" indent="-342900" algn="just">
              <a:buFont typeface="Wingdings" pitchFamily="2" charset="2"/>
              <a:buChar char="Ø"/>
            </a:pPr>
            <a:endParaRPr lang="en-US" dirty="0">
              <a:latin typeface="Sitka Text" panose="02000505000000020004" pitchFamily="2" charset="0"/>
            </a:endParaRPr>
          </a:p>
          <a:p>
            <a:pPr marL="342900" indent="-342900" algn="just">
              <a:buFont typeface="Wingdings" pitchFamily="2" charset="2"/>
              <a:buChar char="Ø"/>
            </a:pPr>
            <a:r>
              <a:rPr lang="en-US" b="1" dirty="0">
                <a:latin typeface="Sitka Text" panose="02000505000000020004" pitchFamily="2" charset="0"/>
              </a:rPr>
              <a:t>Information asymmetry and secondary market of green bonds</a:t>
            </a:r>
            <a:r>
              <a:rPr lang="en-US" dirty="0">
                <a:latin typeface="Sitka Text" panose="02000505000000020004" pitchFamily="2" charset="0"/>
              </a:rPr>
              <a:t> : Examine the risk characteristics, and the debt market returns of green bonds in the secondary market as periodic performance reports on green projects and the associated assurance of green auditors would reveal additional information and would thus be priced in the secondary market. </a:t>
            </a:r>
          </a:p>
          <a:p>
            <a:pPr marL="342900" indent="-342900" algn="just">
              <a:buFont typeface="Wingdings" pitchFamily="2" charset="2"/>
              <a:buChar char="Ø"/>
            </a:pPr>
            <a:endParaRPr lang="en-US" dirty="0">
              <a:latin typeface="Sitka Text" panose="02000505000000020004" pitchFamily="2" charset="0"/>
            </a:endParaRPr>
          </a:p>
          <a:p>
            <a:pPr marL="342900" indent="-342900" algn="just">
              <a:buFont typeface="Wingdings" pitchFamily="2" charset="2"/>
              <a:buChar char="Ø"/>
            </a:pPr>
            <a:r>
              <a:rPr lang="en-US" b="1" dirty="0">
                <a:latin typeface="Sitka Text" panose="02000505000000020004" pitchFamily="2" charset="0"/>
              </a:rPr>
              <a:t>Environment performance of issuers</a:t>
            </a:r>
            <a:r>
              <a:rPr lang="en-US" dirty="0">
                <a:latin typeface="Sitka Text" panose="02000505000000020004" pitchFamily="2" charset="0"/>
              </a:rPr>
              <a:t>: Investigate the environmental performance of issuers to understand their motive and impact of green bonds.</a:t>
            </a:r>
          </a:p>
          <a:p>
            <a:endParaRPr lang="en-US" dirty="0">
              <a:latin typeface="Sitka Text" panose="02000505000000020004" pitchFamily="2" charset="0"/>
            </a:endParaRPr>
          </a:p>
        </p:txBody>
      </p:sp>
      <p:sp>
        <p:nvSpPr>
          <p:cNvPr id="4" name="TextBox 3">
            <a:extLst>
              <a:ext uri="{FF2B5EF4-FFF2-40B4-BE49-F238E27FC236}">
                <a16:creationId xmlns:a16="http://schemas.microsoft.com/office/drawing/2014/main" id="{DAEAE56A-0E3F-7243-BFF8-8C08098BB3C5}"/>
              </a:ext>
            </a:extLst>
          </p:cNvPr>
          <p:cNvSpPr txBox="1"/>
          <p:nvPr/>
        </p:nvSpPr>
        <p:spPr>
          <a:xfrm>
            <a:off x="583198" y="5958453"/>
            <a:ext cx="9107237" cy="461665"/>
          </a:xfrm>
          <a:prstGeom prst="rect">
            <a:avLst/>
          </a:prstGeom>
          <a:noFill/>
        </p:spPr>
        <p:txBody>
          <a:bodyPr wrap="none" rtlCol="0">
            <a:spAutoFit/>
          </a:bodyPr>
          <a:lstStyle/>
          <a:p>
            <a:r>
              <a:rPr lang="en-US" sz="2400" b="1" dirty="0">
                <a:solidFill>
                  <a:srgbClr val="0070C0"/>
                </a:solidFill>
              </a:rPr>
              <a:t>Revisiting investors preferences and issuer motives re: green bonds.</a:t>
            </a:r>
          </a:p>
        </p:txBody>
      </p:sp>
    </p:spTree>
    <p:extLst>
      <p:ext uri="{BB962C8B-B14F-4D97-AF65-F5344CB8AC3E}">
        <p14:creationId xmlns:p14="http://schemas.microsoft.com/office/powerpoint/2010/main" val="1897862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D61E-3D81-D441-A848-34256D21FBE7}"/>
              </a:ext>
            </a:extLst>
          </p:cNvPr>
          <p:cNvSpPr>
            <a:spLocks noGrp="1"/>
          </p:cNvSpPr>
          <p:nvPr>
            <p:ph type="title"/>
          </p:nvPr>
        </p:nvSpPr>
        <p:spPr>
          <a:xfrm>
            <a:off x="201517" y="0"/>
            <a:ext cx="11788965" cy="860685"/>
          </a:xfrm>
        </p:spPr>
        <p:txBody>
          <a:bodyPr/>
          <a:lstStyle/>
          <a:p>
            <a:r>
              <a:rPr lang="en-US" dirty="0">
                <a:latin typeface="Sitka Text" panose="02000505000000020004" pitchFamily="2" charset="0"/>
              </a:rPr>
              <a:t>Findings</a:t>
            </a:r>
            <a:br>
              <a:rPr lang="en-US" dirty="0">
                <a:latin typeface="Sitka Text" panose="02000505000000020004" pitchFamily="2" charset="0"/>
              </a:rPr>
            </a:br>
            <a:r>
              <a:rPr lang="en-US" sz="2000" dirty="0">
                <a:latin typeface="Sitka Text" panose="02000505000000020004" pitchFamily="2" charset="0"/>
              </a:rPr>
              <a:t>In Brief</a:t>
            </a:r>
          </a:p>
        </p:txBody>
      </p:sp>
      <p:sp>
        <p:nvSpPr>
          <p:cNvPr id="3" name="Text Placeholder 2">
            <a:extLst>
              <a:ext uri="{FF2B5EF4-FFF2-40B4-BE49-F238E27FC236}">
                <a16:creationId xmlns:a16="http://schemas.microsoft.com/office/drawing/2014/main" id="{6B1B40B3-3385-114A-8548-65B6073CD592}"/>
              </a:ext>
            </a:extLst>
          </p:cNvPr>
          <p:cNvSpPr>
            <a:spLocks noGrp="1"/>
          </p:cNvSpPr>
          <p:nvPr>
            <p:ph type="body" idx="1"/>
          </p:nvPr>
        </p:nvSpPr>
        <p:spPr>
          <a:xfrm>
            <a:off x="307003" y="1557746"/>
            <a:ext cx="11577995" cy="4439677"/>
          </a:xfrm>
        </p:spPr>
        <p:txBody>
          <a:bodyPr/>
          <a:lstStyle/>
          <a:p>
            <a:pPr marL="342900" indent="-342900">
              <a:buFont typeface="Wingdings" pitchFamily="2" charset="2"/>
              <a:buChar char="Ø"/>
            </a:pPr>
            <a:r>
              <a:rPr lang="en-US" b="1" dirty="0">
                <a:latin typeface="Sitka Text" panose="02000505000000020004" pitchFamily="2" charset="0"/>
              </a:rPr>
              <a:t>Investor Preference : Stock Market Reaction</a:t>
            </a:r>
          </a:p>
          <a:p>
            <a:endParaRPr lang="en-US" dirty="0">
              <a:latin typeface="Sitka Text" panose="02000505000000020004" pitchFamily="2" charset="0"/>
            </a:endParaRPr>
          </a:p>
          <a:p>
            <a:pPr marL="1309192" lvl="1" indent="-342900">
              <a:buFont typeface="Wingdings" pitchFamily="2" charset="2"/>
              <a:buChar char="Ø"/>
            </a:pPr>
            <a:r>
              <a:rPr lang="en-US" sz="1600" b="1" dirty="0">
                <a:latin typeface="Sitka Text" panose="02000505000000020004" pitchFamily="2" charset="0"/>
              </a:rPr>
              <a:t>Cumulative abnormal equity market return (CAR) </a:t>
            </a:r>
            <a:r>
              <a:rPr lang="en-US" sz="1600" dirty="0">
                <a:latin typeface="Sitka Text" panose="02000505000000020004" pitchFamily="2" charset="0"/>
              </a:rPr>
              <a:t>over three days surrounding the bond issuance event for listed firms in the international sample from 2013–18 </a:t>
            </a:r>
            <a:r>
              <a:rPr lang="en-US" sz="1600" b="1" dirty="0">
                <a:latin typeface="Sitka Text" panose="02000505000000020004" pitchFamily="2" charset="0"/>
              </a:rPr>
              <a:t>is positive and significant.</a:t>
            </a:r>
          </a:p>
          <a:p>
            <a:pPr lvl="1"/>
            <a:endParaRPr lang="en-US" sz="1600" dirty="0">
              <a:latin typeface="Sitka Text" panose="02000505000000020004" pitchFamily="2" charset="0"/>
            </a:endParaRPr>
          </a:p>
          <a:p>
            <a:pPr marL="2275484" lvl="2" indent="-342900">
              <a:buFont typeface="Wingdings" pitchFamily="2" charset="2"/>
              <a:buChar char="Ø"/>
            </a:pPr>
            <a:r>
              <a:rPr lang="en-US" sz="1600" b="1" dirty="0">
                <a:latin typeface="Sitka Text" panose="02000505000000020004" pitchFamily="2" charset="0"/>
              </a:rPr>
              <a:t>CARs are much higher for the U.S. sample </a:t>
            </a:r>
            <a:r>
              <a:rPr lang="en-US" sz="1600" dirty="0">
                <a:latin typeface="Sitka Text" panose="02000505000000020004" pitchFamily="2" charset="0"/>
              </a:rPr>
              <a:t>(0.943% and significant at the 5% level) compared with the international sample (0.015% and insignificant)</a:t>
            </a:r>
          </a:p>
          <a:p>
            <a:pPr lvl="2"/>
            <a:endParaRPr lang="en-US" sz="1600" dirty="0">
              <a:latin typeface="Sitka Text" panose="02000505000000020004" pitchFamily="2" charset="0"/>
            </a:endParaRPr>
          </a:p>
          <a:p>
            <a:pPr marL="2275484" lvl="2" indent="-342900">
              <a:buFont typeface="Wingdings" pitchFamily="2" charset="2"/>
              <a:buChar char="Ø"/>
            </a:pPr>
            <a:r>
              <a:rPr lang="en-US" sz="1600" dirty="0">
                <a:latin typeface="Sitka Text" panose="02000505000000020004" pitchFamily="2" charset="0"/>
              </a:rPr>
              <a:t>From 2013-2018, </a:t>
            </a:r>
            <a:r>
              <a:rPr lang="en-US" sz="1600" b="1" dirty="0">
                <a:latin typeface="Sitka Text" panose="02000505000000020004" pitchFamily="2" charset="0"/>
              </a:rPr>
              <a:t>Tesla’s green bonds account for the bulk of the positive equity market reaction to U.S. green bond issuances.</a:t>
            </a:r>
            <a:r>
              <a:rPr lang="en-US" sz="1600" dirty="0">
                <a:latin typeface="Sitka Text" panose="02000505000000020004" pitchFamily="2" charset="0"/>
              </a:rPr>
              <a:t> The CAR associated with Tesla’s green bond issuance is 1.136% (significant at the 5% level), while that associated with the green bonds for the remainder of the U.S. sample is insignificant</a:t>
            </a:r>
            <a:r>
              <a:rPr lang="en-US" dirty="0">
                <a:latin typeface="Sitka Text" panose="02000505000000020004" pitchFamily="2" charset="0"/>
              </a:rPr>
              <a:t>.</a:t>
            </a:r>
          </a:p>
          <a:p>
            <a:pPr marL="2275484" lvl="2" indent="-342900">
              <a:buFont typeface="Wingdings" pitchFamily="2" charset="2"/>
              <a:buChar char="Ø"/>
            </a:pPr>
            <a:endParaRPr lang="en-US" sz="1600" dirty="0">
              <a:latin typeface="Sitka Text" panose="02000505000000020004" pitchFamily="2" charset="0"/>
            </a:endParaRPr>
          </a:p>
          <a:p>
            <a:pPr marL="2275484" lvl="2" indent="-342900">
              <a:buFont typeface="Wingdings" pitchFamily="2" charset="2"/>
              <a:buChar char="Ø"/>
            </a:pPr>
            <a:r>
              <a:rPr lang="en-US" sz="1600" dirty="0">
                <a:latin typeface="Sitka Text" panose="02000505000000020004" pitchFamily="2" charset="0"/>
              </a:rPr>
              <a:t>A </a:t>
            </a:r>
            <a:r>
              <a:rPr lang="en-US" sz="1600" b="1" dirty="0">
                <a:latin typeface="Sitka Text" panose="02000505000000020004" pitchFamily="2" charset="0"/>
              </a:rPr>
              <a:t>similar issuer clustering in this asset class is observed in other parts of global market</a:t>
            </a:r>
            <a:r>
              <a:rPr lang="en-US" sz="1600" dirty="0">
                <a:latin typeface="Sitka Text" panose="02000505000000020004" pitchFamily="2" charset="0"/>
              </a:rPr>
              <a:t>.</a:t>
            </a:r>
          </a:p>
          <a:p>
            <a:pPr marL="2275484" lvl="2" indent="-342900">
              <a:buFont typeface="Wingdings" pitchFamily="2" charset="2"/>
              <a:buChar char="Ø"/>
            </a:pPr>
            <a:endParaRPr lang="en-US" sz="1600" dirty="0">
              <a:latin typeface="Sitka Text" panose="02000505000000020004" pitchFamily="2" charset="0"/>
            </a:endParaRPr>
          </a:p>
          <a:p>
            <a:pPr marL="2275484" lvl="2" indent="-342900">
              <a:buFont typeface="Wingdings" pitchFamily="2" charset="2"/>
              <a:buChar char="Ø"/>
            </a:pPr>
            <a:r>
              <a:rPr lang="en-US" sz="1600" dirty="0">
                <a:latin typeface="Sitka Text" panose="02000505000000020004" pitchFamily="2" charset="0"/>
              </a:rPr>
              <a:t>On analyzing the full sample (2013-2020) or separately examining the 2019-2020 sample, we find market reaction to be statistically insignificant.</a:t>
            </a:r>
          </a:p>
        </p:txBody>
      </p:sp>
    </p:spTree>
    <p:extLst>
      <p:ext uri="{BB962C8B-B14F-4D97-AF65-F5344CB8AC3E}">
        <p14:creationId xmlns:p14="http://schemas.microsoft.com/office/powerpoint/2010/main" val="1426611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E0B8A8-1EC2-D64D-B43F-40A7C804974B}"/>
              </a:ext>
            </a:extLst>
          </p:cNvPr>
          <p:cNvSpPr>
            <a:spLocks noGrp="1"/>
          </p:cNvSpPr>
          <p:nvPr>
            <p:ph type="body" idx="1"/>
          </p:nvPr>
        </p:nvSpPr>
        <p:spPr>
          <a:xfrm>
            <a:off x="306999" y="1248988"/>
            <a:ext cx="11577995" cy="5309146"/>
          </a:xfrm>
        </p:spPr>
        <p:txBody>
          <a:bodyPr/>
          <a:lstStyle/>
          <a:p>
            <a:pPr marL="342900" indent="-342900">
              <a:buFont typeface="Wingdings" pitchFamily="2" charset="2"/>
              <a:buChar char="Ø"/>
            </a:pPr>
            <a:r>
              <a:rPr lang="en-US" b="1" dirty="0">
                <a:latin typeface="Sitka Text" panose="02000505000000020004" pitchFamily="2" charset="0"/>
              </a:rPr>
              <a:t>Investor Preference : Pricing in Secondary Market of Green Bonds</a:t>
            </a:r>
          </a:p>
          <a:p>
            <a:endParaRPr lang="en-US" b="1" dirty="0">
              <a:latin typeface="Sitka Text" panose="02000505000000020004" pitchFamily="2" charset="0"/>
            </a:endParaRPr>
          </a:p>
          <a:p>
            <a:pPr marL="2275484" lvl="2" indent="-342900">
              <a:buFont typeface="Wingdings" pitchFamily="2" charset="2"/>
              <a:buChar char="Ø"/>
            </a:pPr>
            <a:r>
              <a:rPr lang="en-US" dirty="0">
                <a:latin typeface="Sitka Text" panose="02000505000000020004" pitchFamily="2" charset="0"/>
              </a:rPr>
              <a:t>Traded at a negative 31.8 bps (basis points) premium accumulated over one month.</a:t>
            </a:r>
          </a:p>
          <a:p>
            <a:pPr marL="2275484" lvl="2" indent="-342900">
              <a:buFont typeface="Wingdings" pitchFamily="2" charset="2"/>
              <a:buChar char="Ø"/>
            </a:pPr>
            <a:endParaRPr lang="en-US" dirty="0">
              <a:latin typeface="Sitka Text" panose="02000505000000020004" pitchFamily="2" charset="0"/>
            </a:endParaRPr>
          </a:p>
          <a:p>
            <a:pPr marL="2275484" lvl="2" indent="-342900">
              <a:buFont typeface="Wingdings" pitchFamily="2" charset="2"/>
              <a:buChar char="Ø"/>
            </a:pPr>
            <a:r>
              <a:rPr lang="en-US" dirty="0">
                <a:latin typeface="Sitka Text" panose="02000505000000020004" pitchFamily="2" charset="0"/>
              </a:rPr>
              <a:t>‘</a:t>
            </a:r>
            <a:r>
              <a:rPr lang="en-US" dirty="0" err="1">
                <a:latin typeface="Sitka Text" panose="02000505000000020004" pitchFamily="2" charset="0"/>
              </a:rPr>
              <a:t>Greenium</a:t>
            </a:r>
            <a:r>
              <a:rPr lang="en-US" dirty="0">
                <a:latin typeface="Sitka Text" panose="02000505000000020004" pitchFamily="2" charset="0"/>
              </a:rPr>
              <a:t>’ due to financial sector and not due to polluting sectors of the economy (i.e., the utility, energy, material, and industrial segments) </a:t>
            </a:r>
          </a:p>
          <a:p>
            <a:pPr marL="2275484" lvl="2" indent="-342900">
              <a:buFont typeface="Wingdings" pitchFamily="2" charset="2"/>
              <a:buChar char="Ø"/>
            </a:pPr>
            <a:endParaRPr lang="en-US" dirty="0">
              <a:latin typeface="Sitka Text" panose="02000505000000020004" pitchFamily="2" charset="0"/>
            </a:endParaRPr>
          </a:p>
          <a:p>
            <a:pPr marL="2275484" lvl="2" indent="-342900">
              <a:buFont typeface="Wingdings" pitchFamily="2" charset="2"/>
              <a:buChar char="Ø"/>
            </a:pPr>
            <a:r>
              <a:rPr lang="en-US" dirty="0">
                <a:latin typeface="Sitka Text" panose="02000505000000020004" pitchFamily="2" charset="0"/>
              </a:rPr>
              <a:t>Surprisingly, the higher </a:t>
            </a:r>
            <a:r>
              <a:rPr lang="en-US" dirty="0" err="1">
                <a:latin typeface="Sitka Text" panose="02000505000000020004" pitchFamily="2" charset="0"/>
              </a:rPr>
              <a:t>greeniums</a:t>
            </a:r>
            <a:r>
              <a:rPr lang="en-US" dirty="0">
                <a:latin typeface="Sitka Text" panose="02000505000000020004" pitchFamily="2" charset="0"/>
              </a:rPr>
              <a:t> (green premium) should be expected in the polluting sectors given the investors’ desire to provide financing to these companies to improve their environmental impact.</a:t>
            </a:r>
          </a:p>
          <a:p>
            <a:pPr marL="2275484" lvl="2"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b="1" dirty="0">
                <a:latin typeface="Sitka Text" panose="02000505000000020004" pitchFamily="2" charset="0"/>
              </a:rPr>
              <a:t>Environment Performance</a:t>
            </a:r>
          </a:p>
          <a:p>
            <a:pPr marL="342900" indent="-342900">
              <a:buFont typeface="Wingdings" pitchFamily="2" charset="2"/>
              <a:buChar char="Ø"/>
            </a:pPr>
            <a:endParaRPr lang="en-US" dirty="0">
              <a:latin typeface="Sitka Text" panose="02000505000000020004" pitchFamily="2" charset="0"/>
            </a:endParaRPr>
          </a:p>
          <a:p>
            <a:pPr marL="2275484" lvl="2" indent="-342900">
              <a:buFont typeface="Wingdings" pitchFamily="2" charset="2"/>
              <a:buChar char="Ø"/>
            </a:pPr>
            <a:r>
              <a:rPr lang="en-US" dirty="0">
                <a:latin typeface="Sitka Text" panose="02000505000000020004" pitchFamily="2" charset="0"/>
              </a:rPr>
              <a:t>Firms with high emissions, low ESG score, and no target emissions issue green bonds.</a:t>
            </a:r>
          </a:p>
          <a:p>
            <a:pPr marL="2275484" lvl="2" indent="-342900">
              <a:buFont typeface="Wingdings" pitchFamily="2" charset="2"/>
              <a:buChar char="Ø"/>
            </a:pPr>
            <a:endParaRPr lang="en-US" dirty="0">
              <a:latin typeface="Sitka Text" panose="02000505000000020004" pitchFamily="2" charset="0"/>
            </a:endParaRPr>
          </a:p>
          <a:p>
            <a:pPr marL="2275484" lvl="2" indent="-342900">
              <a:buFont typeface="Wingdings" pitchFamily="2" charset="2"/>
              <a:buChar char="Ø"/>
            </a:pPr>
            <a:r>
              <a:rPr lang="en-US" dirty="0">
                <a:latin typeface="Sitka Text" panose="02000505000000020004" pitchFamily="2" charset="0"/>
              </a:rPr>
              <a:t>Issuer’s emissions not reduces even after 4 years. This result is further robust for disclosed emissions compare to vendor-estimated emissions.</a:t>
            </a:r>
          </a:p>
          <a:p>
            <a:pPr marL="2275484" lvl="2" indent="-342900">
              <a:buFont typeface="Wingdings" pitchFamily="2" charset="2"/>
              <a:buChar char="Ø"/>
            </a:pPr>
            <a:endParaRPr lang="en-US" dirty="0">
              <a:latin typeface="Sitka Text" panose="02000505000000020004" pitchFamily="2" charset="0"/>
            </a:endParaRPr>
          </a:p>
        </p:txBody>
      </p:sp>
      <p:sp>
        <p:nvSpPr>
          <p:cNvPr id="4" name="Title 1">
            <a:extLst>
              <a:ext uri="{FF2B5EF4-FFF2-40B4-BE49-F238E27FC236}">
                <a16:creationId xmlns:a16="http://schemas.microsoft.com/office/drawing/2014/main" id="{BDB73F8E-77C9-0A4E-BE12-8162D7111E02}"/>
              </a:ext>
            </a:extLst>
          </p:cNvPr>
          <p:cNvSpPr>
            <a:spLocks noGrp="1"/>
          </p:cNvSpPr>
          <p:nvPr>
            <p:ph type="title"/>
          </p:nvPr>
        </p:nvSpPr>
        <p:spPr>
          <a:xfrm>
            <a:off x="201513" y="23412"/>
            <a:ext cx="11788965" cy="552908"/>
          </a:xfrm>
        </p:spPr>
        <p:txBody>
          <a:bodyPr/>
          <a:lstStyle/>
          <a:p>
            <a:r>
              <a:rPr lang="en-US" dirty="0">
                <a:latin typeface="Sitka Text" panose="02000505000000020004" pitchFamily="2" charset="0"/>
              </a:rPr>
              <a:t>Findings</a:t>
            </a:r>
            <a:br>
              <a:rPr lang="en-US" dirty="0">
                <a:latin typeface="Sitka Text" panose="02000505000000020004" pitchFamily="2" charset="0"/>
              </a:rPr>
            </a:br>
            <a:r>
              <a:rPr lang="en-US" sz="2000" dirty="0">
                <a:latin typeface="Sitka Text" panose="02000505000000020004" pitchFamily="2" charset="0"/>
              </a:rPr>
              <a:t>In Brief</a:t>
            </a:r>
          </a:p>
        </p:txBody>
      </p:sp>
    </p:spTree>
    <p:extLst>
      <p:ext uri="{BB962C8B-B14F-4D97-AF65-F5344CB8AC3E}">
        <p14:creationId xmlns:p14="http://schemas.microsoft.com/office/powerpoint/2010/main" val="114758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6" name="Subtitle 4"/>
          <p:cNvSpPr>
            <a:spLocks noGrp="1"/>
          </p:cNvSpPr>
          <p:nvPr>
            <p:ph type="subTitle" idx="4"/>
          </p:nvPr>
        </p:nvSpPr>
        <p:spPr>
          <a:xfrm>
            <a:off x="5504507" y="3405914"/>
            <a:ext cx="959667" cy="430887"/>
          </a:xfrm>
        </p:spPr>
        <p:txBody>
          <a:bodyPr/>
          <a:lstStyle/>
          <a:p>
            <a:r>
              <a:rPr lang="en-US" sz="2800" b="1" dirty="0">
                <a:solidFill>
                  <a:schemeClr val="tx2">
                    <a:lumMod val="50000"/>
                  </a:schemeClr>
                </a:solidFill>
                <a:latin typeface="Sitka Text" panose="02000505000000020004" pitchFamily="2" charset="0"/>
              </a:rPr>
              <a:t>Data</a:t>
            </a:r>
          </a:p>
        </p:txBody>
      </p:sp>
    </p:spTree>
    <p:extLst>
      <p:ext uri="{BB962C8B-B14F-4D97-AF65-F5344CB8AC3E}">
        <p14:creationId xmlns:p14="http://schemas.microsoft.com/office/powerpoint/2010/main" val="687125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A726-B1A1-5041-9C5F-77E5A721D1DE}"/>
              </a:ext>
            </a:extLst>
          </p:cNvPr>
          <p:cNvSpPr>
            <a:spLocks noGrp="1"/>
          </p:cNvSpPr>
          <p:nvPr>
            <p:ph type="title"/>
          </p:nvPr>
        </p:nvSpPr>
        <p:spPr/>
        <p:txBody>
          <a:bodyPr/>
          <a:lstStyle/>
          <a:p>
            <a:r>
              <a:rPr lang="en-US" dirty="0"/>
              <a:t>Carbon Emissions and Stock Returns</a:t>
            </a:r>
          </a:p>
        </p:txBody>
      </p:sp>
      <p:sp>
        <p:nvSpPr>
          <p:cNvPr id="3" name="Text Placeholder 2">
            <a:extLst>
              <a:ext uri="{FF2B5EF4-FFF2-40B4-BE49-F238E27FC236}">
                <a16:creationId xmlns:a16="http://schemas.microsoft.com/office/drawing/2014/main" id="{59D2DDD3-7DFB-2147-904D-7008A1E5CC7E}"/>
              </a:ext>
            </a:extLst>
          </p:cNvPr>
          <p:cNvSpPr>
            <a:spLocks noGrp="1"/>
          </p:cNvSpPr>
          <p:nvPr>
            <p:ph type="body" idx="1"/>
          </p:nvPr>
        </p:nvSpPr>
        <p:spPr>
          <a:xfrm>
            <a:off x="307003" y="1557746"/>
            <a:ext cx="11577995" cy="3335528"/>
          </a:xfrm>
        </p:spPr>
        <p:txBody>
          <a:bodyPr/>
          <a:lstStyle/>
          <a:p>
            <a:pPr marL="342900" indent="-342900">
              <a:buFont typeface="Wingdings" pitchFamily="2" charset="2"/>
              <a:buChar char="Ø"/>
            </a:pPr>
            <a:r>
              <a:rPr lang="en-US" dirty="0">
                <a:latin typeface="Sitka Text" panose="02000505000000020004" pitchFamily="2" charset="0"/>
              </a:rPr>
              <a:t>Interest in the firm-level ESG disclosure - President Biden administration, SEC, Index Funds such as BlackRock, socially conscious investors,  proxy advisors, and the media.</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Is there any association between firm's carbon emissions and its stock return ?</a:t>
            </a:r>
          </a:p>
          <a:p>
            <a:endParaRPr lang="en-US" dirty="0">
              <a:latin typeface="Sitka Text" panose="02000505000000020004" pitchFamily="2" charset="0"/>
            </a:endParaRPr>
          </a:p>
          <a:p>
            <a:pPr marL="1309192" lvl="1" indent="-342900">
              <a:buFont typeface="Wingdings" pitchFamily="2" charset="2"/>
              <a:buChar char="Ø"/>
            </a:pPr>
            <a:r>
              <a:rPr lang="en-US" dirty="0">
                <a:latin typeface="Sitka Text" panose="02000505000000020004" pitchFamily="2" charset="0"/>
              </a:rPr>
              <a:t>'Why ?' and 'Why should we observe such an association?’</a:t>
            </a:r>
          </a:p>
          <a:p>
            <a:pPr lvl="1"/>
            <a:endParaRPr lang="en-US" dirty="0">
              <a:latin typeface="Sitka Text" panose="02000505000000020004" pitchFamily="2" charset="0"/>
            </a:endParaRPr>
          </a:p>
          <a:p>
            <a:pPr marL="1309192" lvl="1" indent="-342900">
              <a:buFont typeface="Wingdings" pitchFamily="2" charset="2"/>
              <a:buChar char="Ø"/>
            </a:pPr>
            <a:r>
              <a:rPr lang="en-US" dirty="0">
                <a:latin typeface="Sitka Text" panose="02000505000000020004" pitchFamily="2" charset="0"/>
              </a:rPr>
              <a:t>Emissions or measurement error.</a:t>
            </a:r>
          </a:p>
        </p:txBody>
      </p:sp>
    </p:spTree>
    <p:extLst>
      <p:ext uri="{BB962C8B-B14F-4D97-AF65-F5344CB8AC3E}">
        <p14:creationId xmlns:p14="http://schemas.microsoft.com/office/powerpoint/2010/main" val="13189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2C9F-9B6A-EF47-919C-1CD7626AD44C}"/>
              </a:ext>
            </a:extLst>
          </p:cNvPr>
          <p:cNvSpPr>
            <a:spLocks noGrp="1"/>
          </p:cNvSpPr>
          <p:nvPr>
            <p:ph type="title"/>
          </p:nvPr>
        </p:nvSpPr>
        <p:spPr/>
        <p:txBody>
          <a:bodyPr/>
          <a:lstStyle/>
          <a:p>
            <a:r>
              <a:rPr lang="en-US" dirty="0">
                <a:latin typeface="Sitka Text" panose="02000505000000020004" pitchFamily="2" charset="0"/>
              </a:rPr>
              <a:t>Data</a:t>
            </a:r>
          </a:p>
        </p:txBody>
      </p:sp>
      <p:sp>
        <p:nvSpPr>
          <p:cNvPr id="4" name="Title 1">
            <a:extLst>
              <a:ext uri="{FF2B5EF4-FFF2-40B4-BE49-F238E27FC236}">
                <a16:creationId xmlns:a16="http://schemas.microsoft.com/office/drawing/2014/main" id="{03BF4068-CC23-4745-B417-854A96DC2201}"/>
              </a:ext>
            </a:extLst>
          </p:cNvPr>
          <p:cNvSpPr>
            <a:spLocks noGrp="1"/>
          </p:cNvSpPr>
          <p:nvPr>
            <p:ph type="body" idx="1"/>
          </p:nvPr>
        </p:nvSpPr>
        <p:spPr>
          <a:xfrm>
            <a:off x="307003" y="1557746"/>
            <a:ext cx="11577995" cy="4781437"/>
          </a:xfrm>
        </p:spPr>
        <p:txBody>
          <a:bodyPr/>
          <a:lstStyle/>
          <a:p>
            <a:pPr marL="443864" marR="225425" indent="-342900">
              <a:lnSpc>
                <a:spcPct val="102699"/>
              </a:lnSpc>
              <a:spcBef>
                <a:spcPts val="55"/>
              </a:spcBef>
              <a:buClr>
                <a:srgbClr val="0C264C"/>
              </a:buClr>
              <a:buFont typeface="Wingdings" pitchFamily="2" charset="2"/>
              <a:buChar char="Ø"/>
              <a:tabLst>
                <a:tab pos="240665" algn="l"/>
              </a:tabLst>
            </a:pPr>
            <a:r>
              <a:rPr lang="en-US" sz="2350" spc="-30" dirty="0">
                <a:latin typeface="Sitka Text" panose="02000505000000020004" pitchFamily="2" charset="0"/>
              </a:rPr>
              <a:t>Bloomberg</a:t>
            </a:r>
            <a:r>
              <a:rPr lang="en-US" sz="2350" spc="20" dirty="0">
                <a:latin typeface="Sitka Text" panose="02000505000000020004" pitchFamily="2" charset="0"/>
              </a:rPr>
              <a:t> </a:t>
            </a:r>
            <a:r>
              <a:rPr lang="en-US" sz="2350" spc="-40" dirty="0">
                <a:latin typeface="Sitka Text" panose="02000505000000020004" pitchFamily="2" charset="0"/>
              </a:rPr>
              <a:t>fixed</a:t>
            </a:r>
            <a:r>
              <a:rPr lang="en-US" sz="2350" spc="15" dirty="0">
                <a:latin typeface="Sitka Text" panose="02000505000000020004" pitchFamily="2" charset="0"/>
              </a:rPr>
              <a:t> </a:t>
            </a:r>
            <a:r>
              <a:rPr lang="en-US" sz="2350" spc="-45" dirty="0">
                <a:latin typeface="Sitka Text" panose="02000505000000020004" pitchFamily="2" charset="0"/>
              </a:rPr>
              <a:t>income</a:t>
            </a:r>
            <a:r>
              <a:rPr lang="en-US" sz="2350" spc="25" dirty="0">
                <a:latin typeface="Sitka Text" panose="02000505000000020004" pitchFamily="2" charset="0"/>
              </a:rPr>
              <a:t> </a:t>
            </a:r>
            <a:r>
              <a:rPr lang="en-US" sz="2350" spc="-50" dirty="0">
                <a:latin typeface="Sitka Text" panose="02000505000000020004" pitchFamily="2" charset="0"/>
              </a:rPr>
              <a:t>database</a:t>
            </a:r>
            <a:r>
              <a:rPr lang="en-US" sz="2350" spc="20" dirty="0">
                <a:latin typeface="Sitka Text" panose="02000505000000020004" pitchFamily="2" charset="0"/>
              </a:rPr>
              <a:t> </a:t>
            </a:r>
            <a:r>
              <a:rPr lang="en-US" sz="2350" spc="-40" dirty="0">
                <a:latin typeface="Sitka Text" panose="02000505000000020004" pitchFamily="2" charset="0"/>
              </a:rPr>
              <a:t>-</a:t>
            </a:r>
            <a:r>
              <a:rPr lang="en-US" sz="2350" spc="20" dirty="0">
                <a:latin typeface="Sitka Text" panose="02000505000000020004" pitchFamily="2" charset="0"/>
              </a:rPr>
              <a:t> </a:t>
            </a:r>
            <a:r>
              <a:rPr lang="en-US" sz="2350" spc="-55" dirty="0">
                <a:latin typeface="Sitka Text" panose="02000505000000020004" pitchFamily="2" charset="0"/>
              </a:rPr>
              <a:t>3,483</a:t>
            </a:r>
            <a:r>
              <a:rPr lang="en-US" sz="2350" spc="20" dirty="0">
                <a:latin typeface="Sitka Text" panose="02000505000000020004" pitchFamily="2" charset="0"/>
              </a:rPr>
              <a:t> </a:t>
            </a:r>
            <a:r>
              <a:rPr lang="en-US" sz="2350" spc="-60" dirty="0">
                <a:latin typeface="Sitka Text" panose="02000505000000020004" pitchFamily="2" charset="0"/>
              </a:rPr>
              <a:t>Green</a:t>
            </a:r>
            <a:r>
              <a:rPr lang="en-US" sz="2350" spc="20" dirty="0">
                <a:latin typeface="Sitka Text" panose="02000505000000020004" pitchFamily="2" charset="0"/>
              </a:rPr>
              <a:t> </a:t>
            </a:r>
            <a:r>
              <a:rPr lang="en-US" sz="2350" spc="-50" dirty="0">
                <a:latin typeface="Sitka Text" panose="02000505000000020004" pitchFamily="2" charset="0"/>
              </a:rPr>
              <a:t>bonds</a:t>
            </a:r>
            <a:r>
              <a:rPr lang="en-US" sz="2350" spc="15" dirty="0">
                <a:latin typeface="Sitka Text" panose="02000505000000020004" pitchFamily="2" charset="0"/>
              </a:rPr>
              <a:t> </a:t>
            </a:r>
            <a:r>
              <a:rPr lang="en-US" sz="2350" spc="-40" dirty="0">
                <a:latin typeface="Sitka Text" panose="02000505000000020004" pitchFamily="2" charset="0"/>
              </a:rPr>
              <a:t>from</a:t>
            </a:r>
            <a:r>
              <a:rPr lang="en-US" sz="2350" spc="25" dirty="0">
                <a:latin typeface="Sitka Text" panose="02000505000000020004" pitchFamily="2" charset="0"/>
              </a:rPr>
              <a:t> </a:t>
            </a:r>
            <a:r>
              <a:rPr lang="en-US" sz="2350" spc="-35" dirty="0">
                <a:latin typeface="Sitka Text" panose="02000505000000020004" pitchFamily="2" charset="0"/>
              </a:rPr>
              <a:t>1st</a:t>
            </a:r>
            <a:r>
              <a:rPr lang="en-US" sz="2350" spc="20" dirty="0">
                <a:latin typeface="Sitka Text" panose="02000505000000020004" pitchFamily="2" charset="0"/>
              </a:rPr>
              <a:t> </a:t>
            </a:r>
            <a:r>
              <a:rPr lang="en-US" sz="2350" spc="-40" dirty="0">
                <a:latin typeface="Sitka Text" panose="02000505000000020004" pitchFamily="2" charset="0"/>
              </a:rPr>
              <a:t>January</a:t>
            </a:r>
            <a:r>
              <a:rPr lang="en-US" sz="2350" spc="25" dirty="0">
                <a:latin typeface="Sitka Text" panose="02000505000000020004" pitchFamily="2" charset="0"/>
              </a:rPr>
              <a:t> </a:t>
            </a:r>
            <a:r>
              <a:rPr lang="en-US" sz="2350" spc="-55" dirty="0">
                <a:latin typeface="Sitka Text" panose="02000505000000020004" pitchFamily="2" charset="0"/>
              </a:rPr>
              <a:t>2013</a:t>
            </a:r>
            <a:r>
              <a:rPr lang="en-US" sz="2350" spc="15" dirty="0">
                <a:latin typeface="Sitka Text" panose="02000505000000020004" pitchFamily="2" charset="0"/>
              </a:rPr>
              <a:t> </a:t>
            </a:r>
            <a:r>
              <a:rPr lang="en-US" sz="2350" spc="-15" dirty="0">
                <a:latin typeface="Sitka Text" panose="02000505000000020004" pitchFamily="2" charset="0"/>
              </a:rPr>
              <a:t>to</a:t>
            </a:r>
            <a:r>
              <a:rPr lang="en-US" sz="2350" spc="25" dirty="0">
                <a:latin typeface="Sitka Text" panose="02000505000000020004" pitchFamily="2" charset="0"/>
              </a:rPr>
              <a:t> </a:t>
            </a:r>
            <a:r>
              <a:rPr lang="en-US" sz="2350" spc="-40" dirty="0">
                <a:latin typeface="Sitka Text" panose="02000505000000020004" pitchFamily="2" charset="0"/>
              </a:rPr>
              <a:t>31st </a:t>
            </a:r>
            <a:r>
              <a:rPr lang="en-US" sz="2350" spc="-330" dirty="0">
                <a:latin typeface="Sitka Text" panose="02000505000000020004" pitchFamily="2" charset="0"/>
              </a:rPr>
              <a:t> </a:t>
            </a:r>
            <a:r>
              <a:rPr lang="en-US" sz="2350" spc="-50" dirty="0">
                <a:latin typeface="Sitka Text" panose="02000505000000020004" pitchFamily="2" charset="0"/>
              </a:rPr>
              <a:t>December</a:t>
            </a:r>
            <a:r>
              <a:rPr lang="en-US" sz="2350" spc="15" dirty="0">
                <a:latin typeface="Sitka Text" panose="02000505000000020004" pitchFamily="2" charset="0"/>
              </a:rPr>
              <a:t> </a:t>
            </a:r>
            <a:r>
              <a:rPr lang="en-US" sz="2350" spc="-55" dirty="0">
                <a:latin typeface="Sitka Text" panose="02000505000000020004" pitchFamily="2" charset="0"/>
              </a:rPr>
              <a:t>2020.</a:t>
            </a:r>
            <a:endParaRPr lang="en-US" sz="2350" dirty="0">
              <a:latin typeface="Sitka Text" panose="02000505000000020004" pitchFamily="2" charset="0"/>
            </a:endParaRPr>
          </a:p>
          <a:p>
            <a:pPr>
              <a:lnSpc>
                <a:spcPct val="100000"/>
              </a:lnSpc>
              <a:spcBef>
                <a:spcPts val="50"/>
              </a:spcBef>
              <a:buClr>
                <a:srgbClr val="0C264C"/>
              </a:buClr>
              <a:buFont typeface="Arial"/>
              <a:buChar char="•"/>
            </a:pPr>
            <a:endParaRPr lang="en-US" sz="2350" dirty="0">
              <a:latin typeface="Sitka Text" panose="02000505000000020004" pitchFamily="2" charset="0"/>
            </a:endParaRPr>
          </a:p>
          <a:p>
            <a:pPr marL="443864" marR="93980" indent="-342900">
              <a:lnSpc>
                <a:spcPct val="102600"/>
              </a:lnSpc>
              <a:spcBef>
                <a:spcPts val="5"/>
              </a:spcBef>
              <a:buClr>
                <a:srgbClr val="0C264C"/>
              </a:buClr>
              <a:buFont typeface="Wingdings" pitchFamily="2" charset="2"/>
              <a:buChar char="Ø"/>
              <a:tabLst>
                <a:tab pos="240665" algn="l"/>
              </a:tabLst>
            </a:pPr>
            <a:r>
              <a:rPr lang="en-US" sz="2350" spc="-25" dirty="0">
                <a:latin typeface="Sitka Text" panose="02000505000000020004" pitchFamily="2" charset="0"/>
              </a:rPr>
              <a:t>Excluding</a:t>
            </a:r>
            <a:r>
              <a:rPr lang="en-US" sz="2350" spc="20" dirty="0">
                <a:latin typeface="Sitka Text" panose="02000505000000020004" pitchFamily="2" charset="0"/>
              </a:rPr>
              <a:t> </a:t>
            </a:r>
            <a:r>
              <a:rPr lang="en-US" sz="2350" spc="-50" dirty="0">
                <a:latin typeface="Sitka Text" panose="02000505000000020004" pitchFamily="2" charset="0"/>
              </a:rPr>
              <a:t>bonds</a:t>
            </a:r>
            <a:r>
              <a:rPr lang="en-US" sz="2350" spc="20" dirty="0">
                <a:latin typeface="Sitka Text" panose="02000505000000020004" pitchFamily="2" charset="0"/>
              </a:rPr>
              <a:t> </a:t>
            </a:r>
            <a:r>
              <a:rPr lang="en-US" sz="2350" spc="-60" dirty="0">
                <a:latin typeface="Sitka Text" panose="02000505000000020004" pitchFamily="2" charset="0"/>
              </a:rPr>
              <a:t>by</a:t>
            </a:r>
            <a:r>
              <a:rPr lang="en-US" sz="2350" spc="20" dirty="0">
                <a:latin typeface="Sitka Text" panose="02000505000000020004" pitchFamily="2" charset="0"/>
              </a:rPr>
              <a:t> </a:t>
            </a:r>
            <a:r>
              <a:rPr lang="en-US" sz="2350" spc="-40" dirty="0">
                <a:latin typeface="Sitka Text" panose="02000505000000020004" pitchFamily="2" charset="0"/>
              </a:rPr>
              <a:t>supranational,</a:t>
            </a:r>
            <a:r>
              <a:rPr lang="en-US" sz="2350" spc="25" dirty="0">
                <a:latin typeface="Sitka Text" panose="02000505000000020004" pitchFamily="2" charset="0"/>
              </a:rPr>
              <a:t> </a:t>
            </a:r>
            <a:r>
              <a:rPr lang="en-US" sz="2350" spc="-50" dirty="0">
                <a:latin typeface="Sitka Text" panose="02000505000000020004" pitchFamily="2" charset="0"/>
              </a:rPr>
              <a:t>government,</a:t>
            </a:r>
            <a:r>
              <a:rPr lang="en-US" sz="2350" spc="30" dirty="0">
                <a:latin typeface="Sitka Text" panose="02000505000000020004" pitchFamily="2" charset="0"/>
              </a:rPr>
              <a:t> </a:t>
            </a:r>
            <a:r>
              <a:rPr lang="en-US" sz="2350" spc="-55" dirty="0">
                <a:latin typeface="Sitka Text" panose="02000505000000020004" pitchFamily="2" charset="0"/>
              </a:rPr>
              <a:t>and</a:t>
            </a:r>
            <a:r>
              <a:rPr lang="en-US" sz="2350" spc="25" dirty="0">
                <a:latin typeface="Sitka Text" panose="02000505000000020004" pitchFamily="2" charset="0"/>
              </a:rPr>
              <a:t> </a:t>
            </a:r>
            <a:r>
              <a:rPr lang="en-US" sz="2350" spc="-35" dirty="0">
                <a:latin typeface="Sitka Text" panose="02000505000000020004" pitchFamily="2" charset="0"/>
              </a:rPr>
              <a:t>similar</a:t>
            </a:r>
            <a:r>
              <a:rPr lang="en-US" sz="2350" spc="25" dirty="0">
                <a:latin typeface="Sitka Text" panose="02000505000000020004" pitchFamily="2" charset="0"/>
              </a:rPr>
              <a:t> </a:t>
            </a:r>
            <a:r>
              <a:rPr lang="en-US" sz="2350" spc="-40" dirty="0">
                <a:latin typeface="Sitka Text" panose="02000505000000020004" pitchFamily="2" charset="0"/>
              </a:rPr>
              <a:t>other</a:t>
            </a:r>
            <a:r>
              <a:rPr lang="en-US" sz="2350" spc="25" dirty="0">
                <a:latin typeface="Sitka Text" panose="02000505000000020004" pitchFamily="2" charset="0"/>
              </a:rPr>
              <a:t> </a:t>
            </a:r>
            <a:r>
              <a:rPr lang="en-US" sz="2350" spc="-60" dirty="0">
                <a:latin typeface="Sitka Text" panose="02000505000000020004" pitchFamily="2" charset="0"/>
              </a:rPr>
              <a:t>agencies</a:t>
            </a:r>
            <a:r>
              <a:rPr lang="en-US" sz="2350" spc="25" dirty="0">
                <a:latin typeface="Sitka Text" panose="02000505000000020004" pitchFamily="2" charset="0"/>
              </a:rPr>
              <a:t> </a:t>
            </a:r>
            <a:r>
              <a:rPr lang="en-US" sz="2350" spc="-40" dirty="0">
                <a:latin typeface="Sitka Text" panose="02000505000000020004" pitchFamily="2" charset="0"/>
              </a:rPr>
              <a:t>–</a:t>
            </a:r>
            <a:r>
              <a:rPr lang="en-US" sz="2350" spc="25" dirty="0">
                <a:latin typeface="Sitka Text" panose="02000505000000020004" pitchFamily="2" charset="0"/>
              </a:rPr>
              <a:t> </a:t>
            </a:r>
            <a:r>
              <a:rPr lang="en-US" sz="2350" spc="-55" dirty="0">
                <a:latin typeface="Sitka Text" panose="02000505000000020004" pitchFamily="2" charset="0"/>
              </a:rPr>
              <a:t>2,564</a:t>
            </a:r>
            <a:r>
              <a:rPr lang="en-US" sz="2350" spc="25" dirty="0">
                <a:latin typeface="Sitka Text" panose="02000505000000020004" pitchFamily="2" charset="0"/>
              </a:rPr>
              <a:t> </a:t>
            </a:r>
            <a:r>
              <a:rPr lang="en-US" sz="2350" spc="-60" dirty="0">
                <a:latin typeface="Sitka Text" panose="02000505000000020004" pitchFamily="2" charset="0"/>
              </a:rPr>
              <a:t>Green </a:t>
            </a:r>
            <a:r>
              <a:rPr lang="en-US" sz="2350" spc="-330" dirty="0">
                <a:latin typeface="Sitka Text" panose="02000505000000020004" pitchFamily="2" charset="0"/>
              </a:rPr>
              <a:t> </a:t>
            </a:r>
            <a:r>
              <a:rPr lang="en-US" sz="2350" spc="-30" dirty="0">
                <a:latin typeface="Sitka Text" panose="02000505000000020004" pitchFamily="2" charset="0"/>
              </a:rPr>
              <a:t>Bonds</a:t>
            </a:r>
            <a:endParaRPr lang="en-US" sz="2350" dirty="0">
              <a:latin typeface="Sitka Text" panose="02000505000000020004" pitchFamily="2" charset="0"/>
            </a:endParaRPr>
          </a:p>
          <a:p>
            <a:pPr>
              <a:lnSpc>
                <a:spcPct val="100000"/>
              </a:lnSpc>
              <a:spcBef>
                <a:spcPts val="50"/>
              </a:spcBef>
              <a:buClr>
                <a:srgbClr val="0C264C"/>
              </a:buClr>
              <a:buFont typeface="Arial"/>
              <a:buChar char="•"/>
            </a:pPr>
            <a:endParaRPr lang="en-US" sz="2350" dirty="0">
              <a:latin typeface="Sitka Text" panose="02000505000000020004" pitchFamily="2" charset="0"/>
            </a:endParaRPr>
          </a:p>
          <a:p>
            <a:pPr marL="443864" marR="702310" indent="-342900">
              <a:lnSpc>
                <a:spcPct val="102600"/>
              </a:lnSpc>
              <a:buClr>
                <a:srgbClr val="0C264C"/>
              </a:buClr>
              <a:buFont typeface="Wingdings" pitchFamily="2" charset="2"/>
              <a:buChar char="Ø"/>
              <a:tabLst>
                <a:tab pos="240665" algn="l"/>
              </a:tabLst>
            </a:pPr>
            <a:r>
              <a:rPr lang="en-US" sz="2350" dirty="0">
                <a:latin typeface="Sitka Text" panose="02000505000000020004" pitchFamily="2" charset="0"/>
              </a:rPr>
              <a:t>The majority of the bonds is issued by firms headquartered in Sweden (340), followed by China (307), the U.S. (300), France (252), and Germany (227).</a:t>
            </a:r>
          </a:p>
          <a:p>
            <a:pPr marL="100964" marR="702310">
              <a:lnSpc>
                <a:spcPct val="102600"/>
              </a:lnSpc>
              <a:buClr>
                <a:srgbClr val="0C264C"/>
              </a:buClr>
              <a:tabLst>
                <a:tab pos="240665" algn="l"/>
              </a:tabLst>
            </a:pPr>
            <a:r>
              <a:rPr lang="en-US" sz="2350" dirty="0">
                <a:latin typeface="Sitka Text" panose="02000505000000020004" pitchFamily="2" charset="0"/>
              </a:rPr>
              <a:t> </a:t>
            </a:r>
          </a:p>
          <a:p>
            <a:pPr marL="443864" marR="57150" indent="-342900">
              <a:lnSpc>
                <a:spcPct val="102600"/>
              </a:lnSpc>
              <a:buClr>
                <a:srgbClr val="0C264C"/>
              </a:buClr>
              <a:buFont typeface="Wingdings" pitchFamily="2" charset="2"/>
              <a:buChar char="Ø"/>
              <a:tabLst>
                <a:tab pos="240665" algn="l"/>
              </a:tabLst>
            </a:pPr>
            <a:r>
              <a:rPr lang="en-US" sz="2350" spc="-20" dirty="0">
                <a:latin typeface="Sitka Text" panose="02000505000000020004" pitchFamily="2" charset="0"/>
              </a:rPr>
              <a:t>The</a:t>
            </a:r>
            <a:r>
              <a:rPr lang="en-US" sz="2350" spc="25" dirty="0">
                <a:latin typeface="Sitka Text" panose="02000505000000020004" pitchFamily="2" charset="0"/>
              </a:rPr>
              <a:t> </a:t>
            </a:r>
            <a:r>
              <a:rPr lang="en-US" sz="2350" spc="-25" dirty="0">
                <a:latin typeface="Sitka Text" panose="02000505000000020004" pitchFamily="2" charset="0"/>
              </a:rPr>
              <a:t>firm</a:t>
            </a:r>
            <a:r>
              <a:rPr lang="en-US" sz="2350" spc="30" dirty="0">
                <a:latin typeface="Sitka Text" panose="02000505000000020004" pitchFamily="2" charset="0"/>
              </a:rPr>
              <a:t> </a:t>
            </a:r>
            <a:r>
              <a:rPr lang="en-US" sz="2350" spc="-35" dirty="0">
                <a:latin typeface="Sitka Text" panose="02000505000000020004" pitchFamily="2" charset="0"/>
              </a:rPr>
              <a:t>characteristics</a:t>
            </a:r>
            <a:r>
              <a:rPr lang="en-US" sz="2350" spc="30" dirty="0">
                <a:latin typeface="Sitka Text" panose="02000505000000020004" pitchFamily="2" charset="0"/>
              </a:rPr>
              <a:t> </a:t>
            </a:r>
            <a:r>
              <a:rPr lang="en-US" sz="2350" spc="-50" dirty="0">
                <a:latin typeface="Sitka Text" panose="02000505000000020004" pitchFamily="2" charset="0"/>
              </a:rPr>
              <a:t>and</a:t>
            </a:r>
            <a:r>
              <a:rPr lang="en-US" sz="2350" spc="30" dirty="0">
                <a:latin typeface="Sitka Text" panose="02000505000000020004" pitchFamily="2" charset="0"/>
              </a:rPr>
              <a:t> </a:t>
            </a:r>
            <a:r>
              <a:rPr lang="en-US" sz="2350" spc="-45" dirty="0">
                <a:latin typeface="Sitka Text" panose="02000505000000020004" pitchFamily="2" charset="0"/>
              </a:rPr>
              <a:t>environment</a:t>
            </a:r>
            <a:r>
              <a:rPr lang="en-US" sz="2350" spc="30" dirty="0">
                <a:latin typeface="Sitka Text" panose="02000505000000020004" pitchFamily="2" charset="0"/>
              </a:rPr>
              <a:t> </a:t>
            </a:r>
            <a:r>
              <a:rPr lang="en-US" sz="2350" spc="-40" dirty="0">
                <a:latin typeface="Sitka Text" panose="02000505000000020004" pitchFamily="2" charset="0"/>
              </a:rPr>
              <a:t>related</a:t>
            </a:r>
            <a:r>
              <a:rPr lang="en-US" sz="2350" spc="25" dirty="0">
                <a:latin typeface="Sitka Text" panose="02000505000000020004" pitchFamily="2" charset="0"/>
              </a:rPr>
              <a:t> </a:t>
            </a:r>
            <a:r>
              <a:rPr lang="en-US" sz="2350" spc="-50" dirty="0">
                <a:latin typeface="Sitka Text" panose="02000505000000020004" pitchFamily="2" charset="0"/>
              </a:rPr>
              <a:t>variables</a:t>
            </a:r>
            <a:r>
              <a:rPr lang="en-US" sz="2350" spc="30" dirty="0">
                <a:latin typeface="Sitka Text" panose="02000505000000020004" pitchFamily="2" charset="0"/>
              </a:rPr>
              <a:t> </a:t>
            </a:r>
            <a:r>
              <a:rPr lang="en-US" sz="2350" spc="-70" dirty="0">
                <a:latin typeface="Sitka Text" panose="02000505000000020004" pitchFamily="2" charset="0"/>
              </a:rPr>
              <a:t>are</a:t>
            </a:r>
            <a:r>
              <a:rPr lang="en-US" sz="2350" spc="30" dirty="0">
                <a:latin typeface="Sitka Text" panose="02000505000000020004" pitchFamily="2" charset="0"/>
              </a:rPr>
              <a:t> </a:t>
            </a:r>
            <a:r>
              <a:rPr lang="en-US" sz="2350" spc="-35" dirty="0">
                <a:latin typeface="Sitka Text" panose="02000505000000020004" pitchFamily="2" charset="0"/>
              </a:rPr>
              <a:t>collected</a:t>
            </a:r>
            <a:r>
              <a:rPr lang="en-US" sz="2350" spc="30" dirty="0">
                <a:latin typeface="Sitka Text" panose="02000505000000020004" pitchFamily="2" charset="0"/>
              </a:rPr>
              <a:t> </a:t>
            </a:r>
            <a:r>
              <a:rPr lang="en-US" sz="2350" spc="-40" dirty="0">
                <a:latin typeface="Sitka Text" panose="02000505000000020004" pitchFamily="2" charset="0"/>
              </a:rPr>
              <a:t>from</a:t>
            </a:r>
            <a:r>
              <a:rPr lang="en-US" sz="2350" spc="30" dirty="0">
                <a:latin typeface="Sitka Text" panose="02000505000000020004" pitchFamily="2" charset="0"/>
              </a:rPr>
              <a:t> </a:t>
            </a:r>
            <a:r>
              <a:rPr lang="en-US" sz="2350" spc="-45" dirty="0" err="1">
                <a:latin typeface="Sitka Text" panose="02000505000000020004" pitchFamily="2" charset="0"/>
              </a:rPr>
              <a:t>WorldScope</a:t>
            </a:r>
            <a:r>
              <a:rPr lang="en-US" sz="2350" spc="-45" dirty="0">
                <a:latin typeface="Sitka Text" panose="02000505000000020004" pitchFamily="2" charset="0"/>
              </a:rPr>
              <a:t> </a:t>
            </a:r>
            <a:r>
              <a:rPr lang="en-US" sz="2350" spc="-330" dirty="0">
                <a:latin typeface="Sitka Text" panose="02000505000000020004" pitchFamily="2" charset="0"/>
              </a:rPr>
              <a:t> </a:t>
            </a:r>
            <a:r>
              <a:rPr lang="en-US" sz="2350" spc="-50" dirty="0">
                <a:latin typeface="Sitka Text" panose="02000505000000020004" pitchFamily="2" charset="0"/>
              </a:rPr>
              <a:t>and</a:t>
            </a:r>
            <a:r>
              <a:rPr lang="en-US" sz="2350" spc="15" dirty="0">
                <a:latin typeface="Sitka Text" panose="02000505000000020004" pitchFamily="2" charset="0"/>
              </a:rPr>
              <a:t> </a:t>
            </a:r>
            <a:r>
              <a:rPr lang="en-US" sz="2350" spc="-35" dirty="0">
                <a:latin typeface="Sitka Text" panose="02000505000000020004" pitchFamily="2" charset="0"/>
              </a:rPr>
              <a:t>Asset4</a:t>
            </a:r>
            <a:r>
              <a:rPr lang="en-US" sz="2350" spc="20" dirty="0">
                <a:latin typeface="Sitka Text" panose="02000505000000020004" pitchFamily="2" charset="0"/>
              </a:rPr>
              <a:t> </a:t>
            </a:r>
            <a:r>
              <a:rPr lang="en-US" sz="2350" spc="-55" dirty="0">
                <a:latin typeface="Sitka Text" panose="02000505000000020004" pitchFamily="2" charset="0"/>
              </a:rPr>
              <a:t>databases.</a:t>
            </a:r>
            <a:endParaRPr lang="en-US" sz="2350" dirty="0">
              <a:latin typeface="Sitka Text" panose="02000505000000020004" pitchFamily="2" charset="0"/>
            </a:endParaRPr>
          </a:p>
          <a:p>
            <a:endParaRPr lang="en-US" sz="2000" dirty="0">
              <a:latin typeface="Sitka Text" panose="02000505000000020004" pitchFamily="2" charset="0"/>
            </a:endParaRPr>
          </a:p>
        </p:txBody>
      </p:sp>
    </p:spTree>
    <p:extLst>
      <p:ext uri="{BB962C8B-B14F-4D97-AF65-F5344CB8AC3E}">
        <p14:creationId xmlns:p14="http://schemas.microsoft.com/office/powerpoint/2010/main" val="74164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3899-FF40-E24F-89DD-0B46D264922D}"/>
              </a:ext>
            </a:extLst>
          </p:cNvPr>
          <p:cNvSpPr>
            <a:spLocks noGrp="1"/>
          </p:cNvSpPr>
          <p:nvPr>
            <p:ph type="title"/>
          </p:nvPr>
        </p:nvSpPr>
        <p:spPr>
          <a:xfrm>
            <a:off x="201517" y="0"/>
            <a:ext cx="11788965" cy="860685"/>
          </a:xfrm>
        </p:spPr>
        <p:txBody>
          <a:bodyPr/>
          <a:lstStyle/>
          <a:p>
            <a:r>
              <a:rPr lang="en-US" dirty="0">
                <a:latin typeface="Sitka Text" panose="02000505000000020004" pitchFamily="2" charset="0"/>
              </a:rPr>
              <a:t>Data</a:t>
            </a:r>
            <a:br>
              <a:rPr lang="en-US" dirty="0"/>
            </a:br>
            <a:r>
              <a:rPr lang="en-US" sz="2000" dirty="0">
                <a:latin typeface="Sitka Text" panose="02000505000000020004" pitchFamily="2" charset="0"/>
              </a:rPr>
              <a:t>(Contd.)</a:t>
            </a:r>
          </a:p>
        </p:txBody>
      </p:sp>
      <p:sp>
        <p:nvSpPr>
          <p:cNvPr id="3" name="Text Placeholder 2">
            <a:extLst>
              <a:ext uri="{FF2B5EF4-FFF2-40B4-BE49-F238E27FC236}">
                <a16:creationId xmlns:a16="http://schemas.microsoft.com/office/drawing/2014/main" id="{EF79753D-4574-4943-AEA6-0443F11B4F43}"/>
              </a:ext>
            </a:extLst>
          </p:cNvPr>
          <p:cNvSpPr>
            <a:spLocks noGrp="1"/>
          </p:cNvSpPr>
          <p:nvPr>
            <p:ph type="body" idx="1"/>
          </p:nvPr>
        </p:nvSpPr>
        <p:spPr>
          <a:xfrm>
            <a:off x="299964" y="1237112"/>
            <a:ext cx="11592072" cy="5759269"/>
          </a:xfrm>
        </p:spPr>
        <p:txBody>
          <a:bodyPr/>
          <a:lstStyle/>
          <a:p>
            <a:pPr marL="342900" indent="-342900">
              <a:buFont typeface="Wingdings" pitchFamily="2" charset="2"/>
              <a:buChar char="Ø"/>
            </a:pPr>
            <a:r>
              <a:rPr lang="en-US" dirty="0">
                <a:latin typeface="Sitka Text" panose="02000505000000020004" pitchFamily="2" charset="0"/>
              </a:rPr>
              <a:t>Issuer concentration in this asset class at the country level can potentially affect inferences associated with the stock market reaction to such issue. For instance, </a:t>
            </a:r>
            <a:r>
              <a:rPr lang="en-US" dirty="0" err="1">
                <a:latin typeface="Sitka Text" panose="02000505000000020004" pitchFamily="2" charset="0"/>
              </a:rPr>
              <a:t>Vasakronan</a:t>
            </a:r>
            <a:r>
              <a:rPr lang="en-US" dirty="0">
                <a:latin typeface="Sitka Text" panose="02000505000000020004" pitchFamily="2" charset="0"/>
              </a:rPr>
              <a:t> AB issued 29% of Sweden’s green bonds, Credit Agricole Corporate &amp; Investment issued 59% of France’s green bonds, and similar clustered patterns are observed in other countries.</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Of the 2,564 bonds in the sample, 1,961 were certified by the CBI or through a third-party ESG assurance provider. The Bloomberg database does not contain data on an assurance provider for 198 of the bonds. </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sz="2400" dirty="0">
                <a:latin typeface="Sitka Text" panose="02000505000000020004" pitchFamily="2" charset="0"/>
              </a:rPr>
              <a:t>Most</a:t>
            </a:r>
            <a:r>
              <a:rPr lang="en-US" sz="2400" spc="10" dirty="0">
                <a:latin typeface="Sitka Text" panose="02000505000000020004" pitchFamily="2" charset="0"/>
              </a:rPr>
              <a:t> </a:t>
            </a:r>
            <a:r>
              <a:rPr lang="en-US" sz="2400" spc="-35" dirty="0">
                <a:latin typeface="Sitka Text" panose="02000505000000020004" pitchFamily="2" charset="0"/>
              </a:rPr>
              <a:t>of</a:t>
            </a:r>
            <a:r>
              <a:rPr lang="en-US" sz="2400" spc="20" dirty="0">
                <a:latin typeface="Sitka Text" panose="02000505000000020004" pitchFamily="2" charset="0"/>
              </a:rPr>
              <a:t> </a:t>
            </a:r>
            <a:r>
              <a:rPr lang="en-US" sz="2400" spc="-45" dirty="0">
                <a:latin typeface="Sitka Text" panose="02000505000000020004" pitchFamily="2" charset="0"/>
              </a:rPr>
              <a:t>them</a:t>
            </a:r>
            <a:r>
              <a:rPr lang="en-US" sz="2400" spc="15" dirty="0">
                <a:latin typeface="Sitka Text" panose="02000505000000020004" pitchFamily="2" charset="0"/>
              </a:rPr>
              <a:t> </a:t>
            </a:r>
            <a:r>
              <a:rPr lang="en-US" sz="2400" spc="-65" dirty="0">
                <a:latin typeface="Sitka Text" panose="02000505000000020004" pitchFamily="2" charset="0"/>
              </a:rPr>
              <a:t>have</a:t>
            </a:r>
            <a:r>
              <a:rPr lang="en-US" sz="2400" spc="15" dirty="0">
                <a:latin typeface="Sitka Text" panose="02000505000000020004" pitchFamily="2" charset="0"/>
              </a:rPr>
              <a:t> </a:t>
            </a:r>
            <a:r>
              <a:rPr lang="en-US" sz="2400" spc="-55" dirty="0">
                <a:latin typeface="Sitka Text" panose="02000505000000020004" pitchFamily="2" charset="0"/>
              </a:rPr>
              <a:t>a</a:t>
            </a:r>
            <a:r>
              <a:rPr lang="en-US" sz="2400" spc="20" dirty="0">
                <a:latin typeface="Sitka Text" panose="02000505000000020004" pitchFamily="2" charset="0"/>
              </a:rPr>
              <a:t> </a:t>
            </a:r>
            <a:r>
              <a:rPr lang="en-US" sz="2400" spc="-30" dirty="0">
                <a:latin typeface="Sitka Text" panose="02000505000000020004" pitchFamily="2" charset="0"/>
              </a:rPr>
              <a:t>maturity</a:t>
            </a:r>
            <a:r>
              <a:rPr lang="en-US" sz="2400" spc="15" dirty="0">
                <a:latin typeface="Sitka Text" panose="02000505000000020004" pitchFamily="2" charset="0"/>
              </a:rPr>
              <a:t> </a:t>
            </a:r>
            <a:r>
              <a:rPr lang="en-US" sz="2400" spc="-35" dirty="0">
                <a:latin typeface="Sitka Text" panose="02000505000000020004" pitchFamily="2" charset="0"/>
              </a:rPr>
              <a:t>of</a:t>
            </a:r>
            <a:r>
              <a:rPr lang="en-US" sz="2400" spc="20" dirty="0">
                <a:latin typeface="Sitka Text" panose="02000505000000020004" pitchFamily="2" charset="0"/>
              </a:rPr>
              <a:t> </a:t>
            </a:r>
            <a:r>
              <a:rPr lang="en-US" sz="2400" spc="-45" dirty="0">
                <a:latin typeface="Sitka Text" panose="02000505000000020004" pitchFamily="2" charset="0"/>
              </a:rPr>
              <a:t>3,</a:t>
            </a:r>
            <a:r>
              <a:rPr lang="en-US" sz="2400" spc="10" dirty="0">
                <a:latin typeface="Sitka Text" panose="02000505000000020004" pitchFamily="2" charset="0"/>
              </a:rPr>
              <a:t> </a:t>
            </a:r>
            <a:r>
              <a:rPr lang="en-US" sz="2400" spc="-45" dirty="0">
                <a:latin typeface="Sitka Text" panose="02000505000000020004" pitchFamily="2" charset="0"/>
              </a:rPr>
              <a:t>5,</a:t>
            </a:r>
            <a:r>
              <a:rPr lang="en-US" sz="2400" spc="15" dirty="0">
                <a:latin typeface="Sitka Text" panose="02000505000000020004" pitchFamily="2" charset="0"/>
              </a:rPr>
              <a:t> </a:t>
            </a:r>
            <a:r>
              <a:rPr lang="en-US" sz="2400" spc="-45" dirty="0">
                <a:latin typeface="Sitka Text" panose="02000505000000020004" pitchFamily="2" charset="0"/>
              </a:rPr>
              <a:t>7,</a:t>
            </a:r>
            <a:r>
              <a:rPr lang="en-US" sz="2400" spc="15" dirty="0">
                <a:latin typeface="Sitka Text" panose="02000505000000020004" pitchFamily="2" charset="0"/>
              </a:rPr>
              <a:t> </a:t>
            </a:r>
            <a:r>
              <a:rPr lang="en-US" sz="2400" spc="-55" dirty="0">
                <a:latin typeface="Sitka Text" panose="02000505000000020004" pitchFamily="2" charset="0"/>
              </a:rPr>
              <a:t>or</a:t>
            </a:r>
            <a:r>
              <a:rPr lang="en-US" sz="2400" spc="20" dirty="0">
                <a:latin typeface="Sitka Text" panose="02000505000000020004" pitchFamily="2" charset="0"/>
              </a:rPr>
              <a:t> </a:t>
            </a:r>
            <a:r>
              <a:rPr lang="en-US" sz="2400" spc="-55" dirty="0">
                <a:latin typeface="Sitka Text" panose="02000505000000020004" pitchFamily="2" charset="0"/>
              </a:rPr>
              <a:t>10</a:t>
            </a:r>
            <a:r>
              <a:rPr lang="en-US" sz="2400" spc="10" dirty="0">
                <a:latin typeface="Sitka Text" panose="02000505000000020004" pitchFamily="2" charset="0"/>
              </a:rPr>
              <a:t> </a:t>
            </a:r>
            <a:r>
              <a:rPr lang="en-US" sz="2400" spc="-65" dirty="0">
                <a:latin typeface="Sitka Text" panose="02000505000000020004" pitchFamily="2" charset="0"/>
              </a:rPr>
              <a:t>years.</a:t>
            </a:r>
            <a:endParaRPr lang="en-US" sz="2400" dirty="0">
              <a:latin typeface="Sitka Text" panose="02000505000000020004" pitchFamily="2" charset="0"/>
            </a:endParaRP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sz="2400" spc="-55" dirty="0">
                <a:latin typeface="Sitka Text" panose="02000505000000020004" pitchFamily="2" charset="0"/>
              </a:rPr>
              <a:t>75</a:t>
            </a:r>
            <a:r>
              <a:rPr lang="en-US" sz="2400" spc="15" dirty="0">
                <a:latin typeface="Sitka Text" panose="02000505000000020004" pitchFamily="2" charset="0"/>
              </a:rPr>
              <a:t> </a:t>
            </a:r>
            <a:r>
              <a:rPr lang="en-US" sz="2400" spc="-170" dirty="0">
                <a:latin typeface="Sitka Text" panose="02000505000000020004" pitchFamily="2" charset="0"/>
              </a:rPr>
              <a:t>%</a:t>
            </a:r>
            <a:r>
              <a:rPr lang="en-US" sz="2400" spc="-145" dirty="0">
                <a:latin typeface="Sitka Text" panose="02000505000000020004" pitchFamily="2" charset="0"/>
              </a:rPr>
              <a:t> </a:t>
            </a:r>
            <a:r>
              <a:rPr lang="en-US" sz="2400" spc="-35" dirty="0">
                <a:latin typeface="Sitka Text" panose="02000505000000020004" pitchFamily="2" charset="0"/>
              </a:rPr>
              <a:t>of</a:t>
            </a:r>
            <a:r>
              <a:rPr lang="en-US" sz="2400" spc="15" dirty="0">
                <a:latin typeface="Sitka Text" panose="02000505000000020004" pitchFamily="2" charset="0"/>
              </a:rPr>
              <a:t> </a:t>
            </a:r>
            <a:r>
              <a:rPr lang="en-US" sz="2400" spc="-50" dirty="0">
                <a:latin typeface="Sitka Text" panose="02000505000000020004" pitchFamily="2" charset="0"/>
              </a:rPr>
              <a:t>bonds</a:t>
            </a:r>
            <a:r>
              <a:rPr lang="en-US" sz="2400" spc="20" dirty="0">
                <a:latin typeface="Sitka Text" panose="02000505000000020004" pitchFamily="2" charset="0"/>
              </a:rPr>
              <a:t> </a:t>
            </a:r>
            <a:r>
              <a:rPr lang="en-US" sz="2400" spc="-25" dirty="0">
                <a:latin typeface="Sitka Text" panose="02000505000000020004" pitchFamily="2" charset="0"/>
              </a:rPr>
              <a:t>in</a:t>
            </a:r>
            <a:r>
              <a:rPr lang="en-US" sz="2400" spc="25" dirty="0">
                <a:latin typeface="Sitka Text" panose="02000505000000020004" pitchFamily="2" charset="0"/>
              </a:rPr>
              <a:t> </a:t>
            </a:r>
            <a:r>
              <a:rPr lang="en-US" sz="2400" spc="-40" dirty="0">
                <a:latin typeface="Sitka Text" panose="02000505000000020004" pitchFamily="2" charset="0"/>
              </a:rPr>
              <a:t>the</a:t>
            </a:r>
            <a:r>
              <a:rPr lang="en-US" sz="2400" spc="15" dirty="0">
                <a:latin typeface="Sitka Text" panose="02000505000000020004" pitchFamily="2" charset="0"/>
              </a:rPr>
              <a:t> </a:t>
            </a:r>
            <a:r>
              <a:rPr lang="en-US" sz="2400" spc="-55" dirty="0">
                <a:latin typeface="Sitka Text" panose="02000505000000020004" pitchFamily="2" charset="0"/>
              </a:rPr>
              <a:t>sample</a:t>
            </a:r>
            <a:r>
              <a:rPr lang="en-US" sz="2400" spc="20" dirty="0">
                <a:latin typeface="Sitka Text" panose="02000505000000020004" pitchFamily="2" charset="0"/>
              </a:rPr>
              <a:t> </a:t>
            </a:r>
            <a:r>
              <a:rPr lang="en-US" sz="2400" spc="-55" dirty="0">
                <a:latin typeface="Sitka Text" panose="02000505000000020004" pitchFamily="2" charset="0"/>
              </a:rPr>
              <a:t>expires</a:t>
            </a:r>
            <a:r>
              <a:rPr lang="en-US" sz="2400" spc="20" dirty="0">
                <a:latin typeface="Sitka Text" panose="02000505000000020004" pitchFamily="2" charset="0"/>
              </a:rPr>
              <a:t> </a:t>
            </a:r>
            <a:r>
              <a:rPr lang="en-US" sz="2400" spc="-15" dirty="0">
                <a:latin typeface="Sitka Text" panose="02000505000000020004" pitchFamily="2" charset="0"/>
              </a:rPr>
              <a:t>at</a:t>
            </a:r>
            <a:r>
              <a:rPr lang="en-US" sz="2400" spc="25" dirty="0">
                <a:latin typeface="Sitka Text" panose="02000505000000020004" pitchFamily="2" charset="0"/>
              </a:rPr>
              <a:t> </a:t>
            </a:r>
            <a:r>
              <a:rPr lang="en-US" sz="2400" spc="-40" dirty="0">
                <a:latin typeface="Sitka Text" panose="02000505000000020004" pitchFamily="2" charset="0"/>
              </a:rPr>
              <a:t>maturity,</a:t>
            </a:r>
            <a:r>
              <a:rPr lang="en-US" sz="2400" spc="25" dirty="0">
                <a:latin typeface="Sitka Text" panose="02000505000000020004" pitchFamily="2" charset="0"/>
              </a:rPr>
              <a:t> </a:t>
            </a:r>
            <a:r>
              <a:rPr lang="en-US" sz="2400" spc="-50" dirty="0">
                <a:latin typeface="Sitka Text" panose="02000505000000020004" pitchFamily="2" charset="0"/>
              </a:rPr>
              <a:t>and</a:t>
            </a:r>
            <a:r>
              <a:rPr lang="en-US" sz="2400" spc="20" dirty="0">
                <a:latin typeface="Sitka Text" panose="02000505000000020004" pitchFamily="2" charset="0"/>
              </a:rPr>
              <a:t> </a:t>
            </a:r>
            <a:r>
              <a:rPr lang="en-US" sz="2400" spc="-55" dirty="0">
                <a:latin typeface="Sitka Text" panose="02000505000000020004" pitchFamily="2" charset="0"/>
              </a:rPr>
              <a:t>25</a:t>
            </a:r>
            <a:r>
              <a:rPr lang="en-US" sz="2400" spc="25" dirty="0">
                <a:latin typeface="Sitka Text" panose="02000505000000020004" pitchFamily="2" charset="0"/>
              </a:rPr>
              <a:t> </a:t>
            </a:r>
            <a:r>
              <a:rPr lang="en-US" sz="2400" spc="-170" dirty="0">
                <a:latin typeface="Sitka Text" panose="02000505000000020004" pitchFamily="2" charset="0"/>
              </a:rPr>
              <a:t>% </a:t>
            </a:r>
            <a:r>
              <a:rPr lang="en-US" sz="2400" spc="-35" dirty="0">
                <a:latin typeface="Sitka Text" panose="02000505000000020004" pitchFamily="2" charset="0"/>
              </a:rPr>
              <a:t>of</a:t>
            </a:r>
            <a:r>
              <a:rPr lang="en-US" sz="2400" spc="15" dirty="0">
                <a:latin typeface="Sitka Text" panose="02000505000000020004" pitchFamily="2" charset="0"/>
              </a:rPr>
              <a:t> </a:t>
            </a:r>
            <a:r>
              <a:rPr lang="en-US" sz="2400" spc="-50" dirty="0">
                <a:latin typeface="Sitka Text" panose="02000505000000020004" pitchFamily="2" charset="0"/>
              </a:rPr>
              <a:t>bonds</a:t>
            </a:r>
            <a:r>
              <a:rPr lang="en-US" sz="2400" spc="25" dirty="0">
                <a:latin typeface="Sitka Text" panose="02000505000000020004" pitchFamily="2" charset="0"/>
              </a:rPr>
              <a:t> </a:t>
            </a:r>
            <a:r>
              <a:rPr lang="en-US" sz="2400" spc="-40" dirty="0">
                <a:latin typeface="Sitka Text" panose="02000505000000020004" pitchFamily="2" charset="0"/>
              </a:rPr>
              <a:t>include </a:t>
            </a:r>
            <a:r>
              <a:rPr lang="en-US" sz="2400" spc="-330" dirty="0">
                <a:latin typeface="Sitka Text" panose="02000505000000020004" pitchFamily="2" charset="0"/>
              </a:rPr>
              <a:t> </a:t>
            </a:r>
            <a:r>
              <a:rPr lang="en-US" sz="2400" spc="-35" dirty="0">
                <a:latin typeface="Sitka Text" panose="02000505000000020004" pitchFamily="2" charset="0"/>
              </a:rPr>
              <a:t>options</a:t>
            </a:r>
            <a:r>
              <a:rPr lang="en-US" sz="2400" spc="10" dirty="0">
                <a:latin typeface="Sitka Text" panose="02000505000000020004" pitchFamily="2" charset="0"/>
              </a:rPr>
              <a:t> </a:t>
            </a:r>
            <a:r>
              <a:rPr lang="en-US" sz="2400" spc="-50" dirty="0">
                <a:latin typeface="Sitka Text" panose="02000505000000020004" pitchFamily="2" charset="0"/>
              </a:rPr>
              <a:t>such</a:t>
            </a:r>
            <a:r>
              <a:rPr lang="en-US" sz="2400" spc="20" dirty="0">
                <a:latin typeface="Sitka Text" panose="02000505000000020004" pitchFamily="2" charset="0"/>
              </a:rPr>
              <a:t> </a:t>
            </a:r>
            <a:r>
              <a:rPr lang="en-US" sz="2400" spc="-65" dirty="0">
                <a:latin typeface="Sitka Text" panose="02000505000000020004" pitchFamily="2" charset="0"/>
              </a:rPr>
              <a:t>as</a:t>
            </a:r>
            <a:r>
              <a:rPr lang="en-US" sz="2400" spc="20" dirty="0">
                <a:latin typeface="Sitka Text" panose="02000505000000020004" pitchFamily="2" charset="0"/>
              </a:rPr>
              <a:t> </a:t>
            </a:r>
            <a:r>
              <a:rPr lang="en-US" sz="2400" spc="-20" dirty="0">
                <a:latin typeface="Sitka Text" panose="02000505000000020004" pitchFamily="2" charset="0"/>
              </a:rPr>
              <a:t>call,</a:t>
            </a:r>
            <a:r>
              <a:rPr lang="en-US" sz="2400" spc="20" dirty="0">
                <a:latin typeface="Sitka Text" panose="02000505000000020004" pitchFamily="2" charset="0"/>
              </a:rPr>
              <a:t> </a:t>
            </a:r>
            <a:r>
              <a:rPr lang="en-US" sz="2400" spc="-30" dirty="0">
                <a:latin typeface="Sitka Text" panose="02000505000000020004" pitchFamily="2" charset="0"/>
              </a:rPr>
              <a:t>put,</a:t>
            </a:r>
            <a:r>
              <a:rPr lang="en-US" sz="2400" spc="20" dirty="0">
                <a:latin typeface="Sitka Text" panose="02000505000000020004" pitchFamily="2" charset="0"/>
              </a:rPr>
              <a:t> </a:t>
            </a:r>
            <a:r>
              <a:rPr lang="en-US" sz="2400" spc="-35" dirty="0">
                <a:latin typeface="Sitka Text" panose="02000505000000020004" pitchFamily="2" charset="0"/>
              </a:rPr>
              <a:t>sink,</a:t>
            </a:r>
            <a:r>
              <a:rPr lang="en-US" sz="2400" spc="15" dirty="0">
                <a:latin typeface="Sitka Text" panose="02000505000000020004" pitchFamily="2" charset="0"/>
              </a:rPr>
              <a:t> </a:t>
            </a:r>
            <a:r>
              <a:rPr lang="en-US" sz="2400" spc="-50" dirty="0">
                <a:latin typeface="Sitka Text" panose="02000505000000020004" pitchFamily="2" charset="0"/>
              </a:rPr>
              <a:t>and</a:t>
            </a:r>
            <a:r>
              <a:rPr lang="en-US" sz="2400" spc="15" dirty="0">
                <a:latin typeface="Sitka Text" panose="02000505000000020004" pitchFamily="2" charset="0"/>
              </a:rPr>
              <a:t> </a:t>
            </a:r>
            <a:r>
              <a:rPr lang="en-US" sz="2400" spc="-35" dirty="0">
                <a:latin typeface="Sitka Text" panose="02000505000000020004" pitchFamily="2" charset="0"/>
              </a:rPr>
              <a:t>convertible.</a:t>
            </a:r>
            <a:endParaRPr lang="en-US" sz="2400" dirty="0">
              <a:latin typeface="Sitka Text" panose="02000505000000020004" pitchFamily="2" charset="0"/>
            </a:endParaRP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endParaRPr lang="en-US" dirty="0">
              <a:latin typeface="Sitka Text" panose="02000505000000020004" pitchFamily="2" charset="0"/>
            </a:endParaRPr>
          </a:p>
        </p:txBody>
      </p:sp>
    </p:spTree>
    <p:extLst>
      <p:ext uri="{BB962C8B-B14F-4D97-AF65-F5344CB8AC3E}">
        <p14:creationId xmlns:p14="http://schemas.microsoft.com/office/powerpoint/2010/main" val="2483320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FDF3-9CC6-354B-A206-E76890D830C1}"/>
              </a:ext>
            </a:extLst>
          </p:cNvPr>
          <p:cNvSpPr>
            <a:spLocks noGrp="1"/>
          </p:cNvSpPr>
          <p:nvPr>
            <p:ph type="title"/>
          </p:nvPr>
        </p:nvSpPr>
        <p:spPr>
          <a:xfrm>
            <a:off x="307003" y="0"/>
            <a:ext cx="11788965" cy="860685"/>
          </a:xfrm>
        </p:spPr>
        <p:txBody>
          <a:bodyPr/>
          <a:lstStyle/>
          <a:p>
            <a:r>
              <a:rPr lang="en-US" dirty="0">
                <a:latin typeface="Sitka Text" panose="02000505000000020004" pitchFamily="2" charset="0"/>
              </a:rPr>
              <a:t>Data</a:t>
            </a:r>
            <a:br>
              <a:rPr lang="en-US" dirty="0">
                <a:latin typeface="Sitka Text" panose="02000505000000020004" pitchFamily="2" charset="0"/>
              </a:rPr>
            </a:br>
            <a:r>
              <a:rPr lang="en-US" sz="2000" dirty="0">
                <a:latin typeface="Sitka Text" panose="02000505000000020004" pitchFamily="2" charset="0"/>
              </a:rPr>
              <a:t>Bond-level Summary</a:t>
            </a:r>
          </a:p>
        </p:txBody>
      </p:sp>
      <p:sp>
        <p:nvSpPr>
          <p:cNvPr id="3" name="Text Placeholder 2">
            <a:extLst>
              <a:ext uri="{FF2B5EF4-FFF2-40B4-BE49-F238E27FC236}">
                <a16:creationId xmlns:a16="http://schemas.microsoft.com/office/drawing/2014/main" id="{0FE3BAA3-B411-784D-8CA8-7C152611C6ED}"/>
              </a:ext>
            </a:extLst>
          </p:cNvPr>
          <p:cNvSpPr>
            <a:spLocks noGrp="1"/>
          </p:cNvSpPr>
          <p:nvPr>
            <p:ph type="body" idx="1"/>
          </p:nvPr>
        </p:nvSpPr>
        <p:spPr/>
        <p:txBody>
          <a:bodyPr/>
          <a:lstStyle/>
          <a:p>
            <a:r>
              <a:rPr lang="en-US" dirty="0"/>
              <a:t> </a:t>
            </a:r>
          </a:p>
        </p:txBody>
      </p:sp>
      <p:graphicFrame>
        <p:nvGraphicFramePr>
          <p:cNvPr id="7" name="Object 6">
            <a:extLst>
              <a:ext uri="{FF2B5EF4-FFF2-40B4-BE49-F238E27FC236}">
                <a16:creationId xmlns:a16="http://schemas.microsoft.com/office/drawing/2014/main" id="{5F331E0F-F1C8-4D47-BFDE-520A825F46D8}"/>
              </a:ext>
            </a:extLst>
          </p:cNvPr>
          <p:cNvGraphicFramePr>
            <a:graphicFrameLocks noChangeAspect="1"/>
          </p:cNvGraphicFramePr>
          <p:nvPr>
            <p:extLst>
              <p:ext uri="{D42A27DB-BD31-4B8C-83A1-F6EECF244321}">
                <p14:modId xmlns:p14="http://schemas.microsoft.com/office/powerpoint/2010/main" val="920414334"/>
              </p:ext>
            </p:extLst>
          </p:nvPr>
        </p:nvGraphicFramePr>
        <p:xfrm>
          <a:off x="1176074" y="1557746"/>
          <a:ext cx="9839851" cy="3742508"/>
        </p:xfrm>
        <a:graphic>
          <a:graphicData uri="http://schemas.openxmlformats.org/presentationml/2006/ole">
            <mc:AlternateContent xmlns:mc="http://schemas.openxmlformats.org/markup-compatibility/2006">
              <mc:Choice xmlns:v="urn:schemas-microsoft-com:vml" Requires="v">
                <p:oleObj name="Document" r:id="rId2" imgW="5943600" imgH="2260600" progId="Word.Document.12">
                  <p:embed/>
                </p:oleObj>
              </mc:Choice>
              <mc:Fallback>
                <p:oleObj name="Document" r:id="rId2" imgW="5943600" imgH="2260600" progId="Word.Document.12">
                  <p:embed/>
                  <p:pic>
                    <p:nvPicPr>
                      <p:cNvPr id="0" name=""/>
                      <p:cNvPicPr/>
                      <p:nvPr/>
                    </p:nvPicPr>
                    <p:blipFill>
                      <a:blip r:embed="rId3"/>
                      <a:stretch>
                        <a:fillRect/>
                      </a:stretch>
                    </p:blipFill>
                    <p:spPr>
                      <a:xfrm>
                        <a:off x="1176074" y="1557746"/>
                        <a:ext cx="9839851" cy="3742508"/>
                      </a:xfrm>
                      <a:prstGeom prst="rect">
                        <a:avLst/>
                      </a:prstGeom>
                    </p:spPr>
                  </p:pic>
                </p:oleObj>
              </mc:Fallback>
            </mc:AlternateContent>
          </a:graphicData>
        </a:graphic>
      </p:graphicFrame>
    </p:spTree>
    <p:extLst>
      <p:ext uri="{BB962C8B-B14F-4D97-AF65-F5344CB8AC3E}">
        <p14:creationId xmlns:p14="http://schemas.microsoft.com/office/powerpoint/2010/main" val="285866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B317-358F-E641-9F71-32A4A81F3B6F}"/>
              </a:ext>
            </a:extLst>
          </p:cNvPr>
          <p:cNvSpPr>
            <a:spLocks noGrp="1"/>
          </p:cNvSpPr>
          <p:nvPr>
            <p:ph type="title"/>
          </p:nvPr>
        </p:nvSpPr>
        <p:spPr/>
        <p:txBody>
          <a:bodyPr/>
          <a:lstStyle/>
          <a:p>
            <a:r>
              <a:rPr lang="en-US" dirty="0"/>
              <a:t>Concentration of Green Bonds – Public Issuers</a:t>
            </a:r>
          </a:p>
        </p:txBody>
      </p:sp>
      <p:pic>
        <p:nvPicPr>
          <p:cNvPr id="4" name="Picture 3">
            <a:extLst>
              <a:ext uri="{FF2B5EF4-FFF2-40B4-BE49-F238E27FC236}">
                <a16:creationId xmlns:a16="http://schemas.microsoft.com/office/drawing/2014/main" id="{4A29B8FC-0C77-784A-A765-75EDDF699498}"/>
              </a:ext>
            </a:extLst>
          </p:cNvPr>
          <p:cNvPicPr>
            <a:picLocks noChangeAspect="1"/>
          </p:cNvPicPr>
          <p:nvPr/>
        </p:nvPicPr>
        <p:blipFill>
          <a:blip r:embed="rId2"/>
          <a:stretch>
            <a:fillRect/>
          </a:stretch>
        </p:blipFill>
        <p:spPr>
          <a:xfrm>
            <a:off x="779429" y="1445741"/>
            <a:ext cx="10633136" cy="3966518"/>
          </a:xfrm>
          <a:prstGeom prst="rect">
            <a:avLst/>
          </a:prstGeom>
        </p:spPr>
      </p:pic>
      <p:sp>
        <p:nvSpPr>
          <p:cNvPr id="3" name="Text Placeholder 2">
            <a:extLst>
              <a:ext uri="{FF2B5EF4-FFF2-40B4-BE49-F238E27FC236}">
                <a16:creationId xmlns:a16="http://schemas.microsoft.com/office/drawing/2014/main" id="{63C8A250-A1EF-FC42-A6CB-5841BCAD249F}"/>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102092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964F8-3F1A-5D46-A11F-23E2995307D2}"/>
              </a:ext>
            </a:extLst>
          </p:cNvPr>
          <p:cNvSpPr>
            <a:spLocks noGrp="1"/>
          </p:cNvSpPr>
          <p:nvPr>
            <p:ph type="title"/>
          </p:nvPr>
        </p:nvSpPr>
        <p:spPr>
          <a:xfrm>
            <a:off x="201515" y="128721"/>
            <a:ext cx="11833966" cy="933960"/>
          </a:xfrm>
        </p:spPr>
        <p:txBody>
          <a:bodyPr/>
          <a:lstStyle/>
          <a:p>
            <a:r>
              <a:rPr lang="en-US" dirty="0"/>
              <a:t>Concentration of Green Bonds (Cumulative) – Public Issuers</a:t>
            </a:r>
          </a:p>
        </p:txBody>
      </p:sp>
      <p:pic>
        <p:nvPicPr>
          <p:cNvPr id="4" name="Picture 3">
            <a:extLst>
              <a:ext uri="{FF2B5EF4-FFF2-40B4-BE49-F238E27FC236}">
                <a16:creationId xmlns:a16="http://schemas.microsoft.com/office/drawing/2014/main" id="{ECA8B628-FBCC-4443-85C7-1854EE61AE6A}"/>
              </a:ext>
            </a:extLst>
          </p:cNvPr>
          <p:cNvPicPr>
            <a:picLocks noChangeAspect="1"/>
          </p:cNvPicPr>
          <p:nvPr/>
        </p:nvPicPr>
        <p:blipFill>
          <a:blip r:embed="rId2"/>
          <a:stretch>
            <a:fillRect/>
          </a:stretch>
        </p:blipFill>
        <p:spPr>
          <a:xfrm>
            <a:off x="1775082" y="1557746"/>
            <a:ext cx="8379606" cy="4142727"/>
          </a:xfrm>
          <a:prstGeom prst="rect">
            <a:avLst/>
          </a:prstGeom>
        </p:spPr>
      </p:pic>
      <p:sp>
        <p:nvSpPr>
          <p:cNvPr id="3" name="Text Placeholder 2">
            <a:extLst>
              <a:ext uri="{FF2B5EF4-FFF2-40B4-BE49-F238E27FC236}">
                <a16:creationId xmlns:a16="http://schemas.microsoft.com/office/drawing/2014/main" id="{7182327C-838A-A649-B5CD-0064EFE60B2B}"/>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62799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Subtitle 4"/>
          <p:cNvSpPr txBox="1">
            <a:spLocks/>
          </p:cNvSpPr>
          <p:nvPr/>
        </p:nvSpPr>
        <p:spPr>
          <a:xfrm>
            <a:off x="2862064" y="3409593"/>
            <a:ext cx="7286872" cy="430887"/>
          </a:xfrm>
          <a:prstGeom prst="rect">
            <a:avLst/>
          </a:prstGeom>
        </p:spPr>
        <p:txBody>
          <a:bodyPr wrap="square" lIns="0" tIns="0" rIns="0" bIns="0">
            <a:spAutoFit/>
          </a:bodyPr>
          <a:lstStyle>
            <a:lvl1pPr marL="0">
              <a:defRPr sz="1100" b="0" i="0">
                <a:solidFill>
                  <a:schemeClr val="tx1"/>
                </a:solidFill>
                <a:latin typeface="Tahoma"/>
                <a:ea typeface="+mn-ea"/>
                <a:cs typeface="Tahoma"/>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a:lstStyle>
          <a:p>
            <a:r>
              <a:rPr lang="en-US" sz="2800" b="1" kern="0" dirty="0">
                <a:solidFill>
                  <a:schemeClr val="tx2">
                    <a:lumMod val="50000"/>
                  </a:schemeClr>
                </a:solidFill>
                <a:latin typeface="Sitka Text" panose="02000505000000020004" pitchFamily="2" charset="0"/>
              </a:rPr>
              <a:t>Methodology and Empirical Specification</a:t>
            </a:r>
          </a:p>
        </p:txBody>
      </p:sp>
    </p:spTree>
    <p:extLst>
      <p:ext uri="{BB962C8B-B14F-4D97-AF65-F5344CB8AC3E}">
        <p14:creationId xmlns:p14="http://schemas.microsoft.com/office/powerpoint/2010/main" val="396028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F6B3-FFEA-2541-A0CC-B0F7E8C4CFEC}"/>
              </a:ext>
            </a:extLst>
          </p:cNvPr>
          <p:cNvSpPr>
            <a:spLocks noGrp="1"/>
          </p:cNvSpPr>
          <p:nvPr>
            <p:ph type="title"/>
          </p:nvPr>
        </p:nvSpPr>
        <p:spPr>
          <a:xfrm>
            <a:off x="201517" y="0"/>
            <a:ext cx="11788965" cy="860685"/>
          </a:xfrm>
        </p:spPr>
        <p:txBody>
          <a:bodyPr/>
          <a:lstStyle/>
          <a:p>
            <a:r>
              <a:rPr lang="en-US" dirty="0">
                <a:latin typeface="Sitka Text" panose="02000505000000020004" pitchFamily="2" charset="0"/>
              </a:rPr>
              <a:t>Methodology</a:t>
            </a:r>
            <a:br>
              <a:rPr lang="en-US" dirty="0">
                <a:latin typeface="Sitka Text" panose="02000505000000020004" pitchFamily="2" charset="0"/>
              </a:rPr>
            </a:br>
            <a:r>
              <a:rPr lang="en-US" sz="2000" dirty="0">
                <a:latin typeface="Sitka Text" panose="02000505000000020004" pitchFamily="2" charset="0"/>
              </a:rPr>
              <a:t>Stock Market Reaction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D19A24E-95C1-EC46-9408-B8C2094436ED}"/>
                  </a:ext>
                </a:extLst>
              </p:cNvPr>
              <p:cNvSpPr>
                <a:spLocks noGrp="1"/>
              </p:cNvSpPr>
              <p:nvPr>
                <p:ph type="body" idx="1"/>
              </p:nvPr>
            </p:nvSpPr>
            <p:spPr>
              <a:xfrm>
                <a:off x="201517" y="1023356"/>
                <a:ext cx="11577995" cy="5803705"/>
              </a:xfrm>
            </p:spPr>
            <p:txBody>
              <a:bodyPr/>
              <a:lstStyle/>
              <a:p>
                <a:r>
                  <a:rPr lang="en-US" sz="2800" b="1" dirty="0">
                    <a:latin typeface="Sitka Text" panose="02000505000000020004" pitchFamily="2" charset="0"/>
                  </a:rPr>
                  <a:t>Market-Adjusted Returns Model</a:t>
                </a:r>
              </a:p>
              <a:p>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Firm returns are computed using price-level data from Global </a:t>
                </a:r>
                <a:r>
                  <a:rPr lang="en-US" dirty="0" err="1">
                    <a:latin typeface="Sitka Text" panose="02000505000000020004" pitchFamily="2" charset="0"/>
                  </a:rPr>
                  <a:t>Compustat</a:t>
                </a:r>
                <a:r>
                  <a:rPr lang="en-US" dirty="0">
                    <a:latin typeface="Sitka Text" panose="02000505000000020004" pitchFamily="2" charset="0"/>
                  </a:rPr>
                  <a:t>.</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The abnormal return (AR) for security </a:t>
                </a:r>
                <a:r>
                  <a:rPr lang="en-US" i="1" dirty="0" err="1">
                    <a:latin typeface="Sitka Text" panose="02000505000000020004" pitchFamily="2" charset="0"/>
                  </a:rPr>
                  <a:t>i</a:t>
                </a:r>
                <a:r>
                  <a:rPr lang="en-US" i="1" dirty="0">
                    <a:latin typeface="Sitka Text" panose="02000505000000020004" pitchFamily="2" charset="0"/>
                  </a:rPr>
                  <a:t> </a:t>
                </a:r>
                <a:r>
                  <a:rPr lang="en-US" dirty="0">
                    <a:latin typeface="Sitka Text" panose="02000505000000020004" pitchFamily="2" charset="0"/>
                  </a:rPr>
                  <a:t>at day </a:t>
                </a:r>
                <a:r>
                  <a:rPr lang="en-US" i="1" dirty="0">
                    <a:latin typeface="Sitka Text" panose="02000505000000020004" pitchFamily="2" charset="0"/>
                  </a:rPr>
                  <a:t>t</a:t>
                </a:r>
                <a:r>
                  <a:rPr lang="en-US" dirty="0">
                    <a:latin typeface="Sitka Text" panose="02000505000000020004" pitchFamily="2" charset="0"/>
                  </a:rPr>
                  <a:t> was computed as follows,</a:t>
                </a:r>
              </a:p>
              <a:p>
                <a:endParaRPr lang="en-US" i="1" dirty="0">
                  <a:latin typeface="Sitka Text" panose="02000505000000020004" pitchFamily="2" charset="0"/>
                </a:endParaRPr>
              </a:p>
              <a:p>
                <a:pPr algn="ctr"/>
                <a14:m>
                  <m:oMath xmlns:m="http://schemas.openxmlformats.org/officeDocument/2006/math">
                    <m:r>
                      <a:rPr lang="en-US" i="1">
                        <a:latin typeface="Cambria Math" panose="02040503050406030204" pitchFamily="18" charset="0"/>
                      </a:rPr>
                      <m:t>𝐴</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𝑚𝑡</m:t>
                        </m:r>
                      </m:sub>
                    </m:sSub>
                  </m:oMath>
                </a14:m>
                <a:r>
                  <a:rPr lang="en-US" dirty="0">
                    <a:effectLst/>
                    <a:latin typeface="Sitka Text" panose="02000505000000020004" pitchFamily="2" charset="0"/>
                  </a:rPr>
                  <a:t> </a:t>
                </a:r>
              </a:p>
              <a:p>
                <a:pPr algn="ctr"/>
                <a:endParaRPr lang="en-US" dirty="0">
                  <a:latin typeface="Sitka Text" panose="02000505000000020004" pitchFamily="2" charset="0"/>
                </a:endParaRPr>
              </a:p>
              <a:p>
                <a:pPr algn="l"/>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𝑚𝑡</m:t>
                        </m:r>
                      </m:sub>
                    </m:sSub>
                  </m:oMath>
                </a14:m>
                <a:r>
                  <a:rPr lang="en-US" dirty="0">
                    <a:latin typeface="Sitka Text" panose="02000505000000020004" pitchFamily="2" charset="0"/>
                  </a:rPr>
                  <a:t> is the daily return of Morgan Stanley Capital International’s (MSCI) all country world index (ACWI) for the day</a:t>
                </a:r>
                <a:r>
                  <a:rPr lang="en-US" dirty="0">
                    <a:effectLst/>
                    <a:latin typeface="Sitka Text" panose="02000505000000020004" pitchFamily="2" charset="0"/>
                  </a:rPr>
                  <a:t> t.</a:t>
                </a:r>
                <a:endParaRPr lang="en-US" dirty="0">
                  <a:latin typeface="Sitka Text" panose="02000505000000020004" pitchFamily="2" charset="0"/>
                </a:endParaRPr>
              </a:p>
              <a:p>
                <a:pPr algn="l"/>
                <a:endParaRPr lang="en-US" dirty="0">
                  <a:latin typeface="Sitka Text" panose="02000505000000020004" pitchFamily="2" charset="0"/>
                </a:endParaRPr>
              </a:p>
              <a:p>
                <a:pPr marL="342900" indent="-342900" algn="l">
                  <a:buFont typeface="Wingdings" pitchFamily="2" charset="2"/>
                  <a:buChar char="Ø"/>
                </a:pPr>
                <a:r>
                  <a:rPr lang="en-US" dirty="0">
                    <a:latin typeface="Sitka Text" panose="02000505000000020004" pitchFamily="2" charset="0"/>
                  </a:rPr>
                  <a:t>The CAR </a:t>
                </a:r>
                <a:r>
                  <a:rPr lang="en-US" i="1" dirty="0">
                    <a:latin typeface="Sitka Text" panose="02000505000000020004" pitchFamily="2" charset="0"/>
                  </a:rPr>
                  <a:t>t</a:t>
                </a:r>
                <a:r>
                  <a:rPr lang="en-US" dirty="0">
                    <a:latin typeface="Sitka Text" panose="02000505000000020004" pitchFamily="2" charset="0"/>
                  </a:rPr>
                  <a:t>-days before the green bond announcement to </a:t>
                </a:r>
                <a:r>
                  <a:rPr lang="en-US" i="1" dirty="0">
                    <a:latin typeface="Sitka Text" panose="02000505000000020004" pitchFamily="2" charset="0"/>
                  </a:rPr>
                  <a:t>t</a:t>
                </a:r>
                <a:r>
                  <a:rPr lang="en-US" dirty="0">
                    <a:latin typeface="Sitka Text" panose="02000505000000020004" pitchFamily="2" charset="0"/>
                  </a:rPr>
                  <a:t>-days after was estimated as follows:</a:t>
                </a:r>
              </a:p>
              <a:p>
                <a:pPr marL="342900" indent="-342900" algn="l">
                  <a:buFont typeface="Wingdings" pitchFamily="2" charset="2"/>
                  <a:buChar char="Ø"/>
                </a:pPr>
                <a:endParaRPr lang="en-US" dirty="0">
                  <a:latin typeface="Sitka Text" panose="02000505000000020004" pitchFamily="2" charset="0"/>
                </a:endParaRPr>
              </a:p>
              <a:p>
                <a:pPr algn="ctr"/>
                <a14:m>
                  <m:oMath xmlns:m="http://schemas.openxmlformats.org/officeDocument/2006/math">
                    <m:r>
                      <a:rPr lang="en-US" i="1">
                        <a:latin typeface="Cambria Math" panose="02040503050406030204" pitchFamily="18" charset="0"/>
                      </a:rPr>
                      <m:t>𝐶𝐴𝑅</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𝑡</m:t>
                        </m:r>
                      </m:e>
                    </m:d>
                    <m:r>
                      <a:rPr lang="en-US" i="1">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𝑡</m:t>
                        </m:r>
                      </m:sub>
                      <m:sup>
                        <m:r>
                          <a:rPr lang="en-US" i="1">
                            <a:latin typeface="Cambria Math" panose="02040503050406030204" pitchFamily="18" charset="0"/>
                          </a:rPr>
                          <m:t>𝑡</m:t>
                        </m:r>
                      </m:sup>
                      <m:e>
                        <m:r>
                          <a:rPr lang="en-US" i="1">
                            <a:latin typeface="Cambria Math" panose="02040503050406030204" pitchFamily="18" charset="0"/>
                          </a:rPr>
                          <m:t>𝐴</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𝑖𝑡</m:t>
                            </m:r>
                          </m:sub>
                        </m:sSub>
                      </m:e>
                    </m:nary>
                  </m:oMath>
                </a14:m>
                <a:r>
                  <a:rPr lang="en-US" dirty="0">
                    <a:effectLst/>
                    <a:latin typeface="Sitka Text" panose="02000505000000020004" pitchFamily="2" charset="0"/>
                  </a:rPr>
                  <a:t> </a:t>
                </a:r>
                <a:endParaRPr lang="en-US" dirty="0">
                  <a:latin typeface="Sitka Text" panose="02000505000000020004" pitchFamily="2" charset="0"/>
                </a:endParaRPr>
              </a:p>
              <a:p>
                <a:pPr marL="342900" indent="-342900" algn="l">
                  <a:buFont typeface="Wingdings" pitchFamily="2" charset="2"/>
                  <a:buChar char="Ø"/>
                </a:pPr>
                <a:endParaRPr lang="en-US" dirty="0">
                  <a:latin typeface="Sitka Text" panose="02000505000000020004" pitchFamily="2" charset="0"/>
                </a:endParaRPr>
              </a:p>
            </p:txBody>
          </p:sp>
        </mc:Choice>
        <mc:Fallback xmlns="">
          <p:sp>
            <p:nvSpPr>
              <p:cNvPr id="3" name="Text Placeholder 2">
                <a:extLst>
                  <a:ext uri="{FF2B5EF4-FFF2-40B4-BE49-F238E27FC236}">
                    <a16:creationId xmlns:a16="http://schemas.microsoft.com/office/drawing/2014/main" id="{FD19A24E-95C1-EC46-9408-B8C2094436ED}"/>
                  </a:ext>
                </a:extLst>
              </p:cNvPr>
              <p:cNvSpPr>
                <a:spLocks noGrp="1" noRot="1" noChangeAspect="1" noMove="1" noResize="1" noEditPoints="1" noAdjustHandles="1" noChangeArrowheads="1" noChangeShapeType="1" noTextEdit="1"/>
              </p:cNvSpPr>
              <p:nvPr>
                <p:ph type="body" idx="1"/>
              </p:nvPr>
            </p:nvSpPr>
            <p:spPr>
              <a:xfrm>
                <a:off x="201517" y="1023356"/>
                <a:ext cx="11577995" cy="5803705"/>
              </a:xfrm>
              <a:blipFill>
                <a:blip r:embed="rId2"/>
                <a:stretch>
                  <a:fillRect l="-1752" t="-1747" r="-1643" b="-8297"/>
                </a:stretch>
              </a:blipFill>
            </p:spPr>
            <p:txBody>
              <a:bodyPr/>
              <a:lstStyle/>
              <a:p>
                <a:r>
                  <a:rPr lang="en-US">
                    <a:noFill/>
                  </a:rPr>
                  <a:t> </a:t>
                </a:r>
              </a:p>
            </p:txBody>
          </p:sp>
        </mc:Fallback>
      </mc:AlternateContent>
    </p:spTree>
    <p:extLst>
      <p:ext uri="{BB962C8B-B14F-4D97-AF65-F5344CB8AC3E}">
        <p14:creationId xmlns:p14="http://schemas.microsoft.com/office/powerpoint/2010/main" val="709877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F5D8-111D-3A4C-94F4-E987716F09AE}"/>
              </a:ext>
            </a:extLst>
          </p:cNvPr>
          <p:cNvSpPr>
            <a:spLocks noGrp="1"/>
          </p:cNvSpPr>
          <p:nvPr>
            <p:ph type="title"/>
          </p:nvPr>
        </p:nvSpPr>
        <p:spPr>
          <a:xfrm>
            <a:off x="201517" y="0"/>
            <a:ext cx="11788965" cy="860685"/>
          </a:xfrm>
        </p:spPr>
        <p:txBody>
          <a:bodyPr/>
          <a:lstStyle/>
          <a:p>
            <a:r>
              <a:rPr lang="en-US" dirty="0">
                <a:latin typeface="Sitka Text" panose="02000505000000020004" pitchFamily="2" charset="0"/>
              </a:rPr>
              <a:t>Methodology</a:t>
            </a:r>
            <a:br>
              <a:rPr lang="en-US" dirty="0"/>
            </a:br>
            <a:r>
              <a:rPr lang="en-US" sz="2000" dirty="0">
                <a:latin typeface="Sitka Text" panose="02000505000000020004" pitchFamily="2" charset="0"/>
              </a:rPr>
              <a:t>Secondary Market Pricing and Environment Performance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4F02E1B-2F44-DB42-804E-A24AB3883973}"/>
                  </a:ext>
                </a:extLst>
              </p:cNvPr>
              <p:cNvSpPr>
                <a:spLocks noGrp="1"/>
              </p:cNvSpPr>
              <p:nvPr>
                <p:ph type="body" idx="1"/>
              </p:nvPr>
            </p:nvSpPr>
            <p:spPr>
              <a:xfrm>
                <a:off x="307001" y="963980"/>
                <a:ext cx="11577995" cy="6130974"/>
              </a:xfrm>
            </p:spPr>
            <p:txBody>
              <a:bodyPr/>
              <a:lstStyle/>
              <a:p>
                <a:pPr marL="342900" indent="-342900">
                  <a:buFont typeface="Wingdings" pitchFamily="2" charset="2"/>
                  <a:buChar char="Ø"/>
                </a:pPr>
                <a:r>
                  <a:rPr lang="en-US" dirty="0">
                    <a:latin typeface="Sitka Text" panose="02000505000000020004" pitchFamily="2" charset="0"/>
                  </a:rPr>
                  <a:t>Matching between Green Bonds and Traditional Bonds based on year, country, and industry using Nearest Neighbor Algorithm.</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To examine the risk-return trade-off in the secondary market and the impact of green bonds on specific environmental variables (e.g., carbon emissions, environmental scores, and ESG scores), we use the following difference-in-differences regression: </a:t>
                </a:r>
              </a:p>
              <a:p>
                <a:pPr marL="342900" indent="-342900">
                  <a:buFont typeface="Wingdings" pitchFamily="2" charset="2"/>
                  <a:buChar char="Ø"/>
                </a:pPr>
                <a:endParaRPr lang="en-US" dirty="0">
                  <a:latin typeface="Sitka Text" panose="02000505000000020004" pitchFamily="2" charset="0"/>
                </a:endParaRPr>
              </a:p>
              <a:p>
                <a:pPr algn="ct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𝑓</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𝑐</m:t>
                        </m:r>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𝑖</m:t>
                        </m:r>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𝛽</m:t>
                    </m:r>
                    <m:r>
                      <a:rPr lang="en-US" i="1">
                        <a:latin typeface="Cambria Math" panose="02040503050406030204" pitchFamily="18" charset="0"/>
                      </a:rPr>
                      <m:t> </m:t>
                    </m:r>
                    <m:r>
                      <a:rPr lang="en-US" i="1">
                        <a:latin typeface="Cambria Math" panose="02040503050406030204" pitchFamily="18" charset="0"/>
                      </a:rPr>
                      <m:t>𝐺𝑟𝑒𝑒𝑛</m:t>
                    </m:r>
                    <m:r>
                      <a:rPr lang="en-US" i="1">
                        <a:latin typeface="Cambria Math" panose="02040503050406030204" pitchFamily="18" charset="0"/>
                      </a:rPr>
                      <m:t> </m:t>
                    </m:r>
                    <m:r>
                      <a:rPr lang="en-US" i="1">
                        <a:latin typeface="Cambria Math" panose="02040503050406030204" pitchFamily="18" charset="0"/>
                      </a:rPr>
                      <m:t>𝐵𝑜𝑛</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𝑓𝑡</m:t>
                        </m:r>
                        <m:r>
                          <a:rPr lang="en-US" i="1">
                            <a:latin typeface="Cambria Math" panose="02040503050406030204" pitchFamily="18" charset="0"/>
                          </a:rPr>
                          <m:t> </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𝑓𝑡</m:t>
                        </m:r>
                      </m:sub>
                    </m:sSub>
                  </m:oMath>
                </a14:m>
                <a:r>
                  <a:rPr lang="en-US" dirty="0">
                    <a:latin typeface="Sitka Text" panose="02000505000000020004" pitchFamily="2" charset="0"/>
                  </a:rPr>
                  <a:t> 	</a:t>
                </a:r>
                <a:r>
                  <a:rPr lang="en-US" dirty="0">
                    <a:effectLst/>
                    <a:latin typeface="Sitka Text" panose="02000505000000020004" pitchFamily="2" charset="0"/>
                  </a:rPr>
                  <a:t> </a:t>
                </a:r>
              </a:p>
              <a:p>
                <a:pPr algn="ctr"/>
                <a:endParaRPr lang="en-US" sz="1800" dirty="0">
                  <a:latin typeface="Sitka Text" panose="02000505000000020004" pitchFamily="2" charset="0"/>
                </a:endParaRPr>
              </a:p>
              <a:p>
                <a:pPr algn="l"/>
                <a:r>
                  <a:rPr lang="en-US" sz="1800" dirty="0">
                    <a:latin typeface="Sitka Text" panose="02000505000000020004" pitchFamily="2" charset="0"/>
                  </a:rPr>
                  <a:t>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𝑓</m:t>
                        </m:r>
                      </m:sub>
                    </m:sSub>
                  </m:oMath>
                </a14:m>
                <a:r>
                  <a:rPr lang="en-US" sz="1800" dirty="0">
                    <a:latin typeface="Sitka Text" panose="02000505000000020004" pitchFamily="2" charset="0"/>
                  </a:rPr>
                  <a:t>,</a:t>
                </a:r>
                <a14:m>
                  <m:oMath xmlns:m="http://schemas.openxmlformats.org/officeDocument/2006/math">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𝑐</m:t>
                        </m:r>
                      </m:sub>
                    </m:sSub>
                  </m:oMath>
                </a14:m>
                <a:r>
                  <a:rPr lang="en-US" sz="1800" dirty="0">
                    <a:latin typeface="Sitka Text" panose="02000505000000020004" pitchFamily="2" charset="0"/>
                  </a:rPr>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𝑡</m:t>
                        </m:r>
                      </m:sub>
                    </m:sSub>
                  </m:oMath>
                </a14:m>
                <a:r>
                  <a:rPr lang="en-US" sz="1800" dirty="0">
                    <a:latin typeface="Sitka Text" panose="02000505000000020004" pitchFamily="2" charset="0"/>
                  </a:rPr>
                  <a:t>, and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m:t>
                        </m:r>
                      </m:sub>
                    </m:sSub>
                  </m:oMath>
                </a14:m>
                <a:r>
                  <a:rPr lang="en-US" sz="1800" dirty="0">
                    <a:latin typeface="Sitka Text" panose="02000505000000020004" pitchFamily="2" charset="0"/>
                  </a:rPr>
                  <a:t> are fixed effects for firm, country, year, and industry.</a:t>
                </a:r>
              </a:p>
              <a:p>
                <a:pPr algn="l"/>
                <a:endParaRPr lang="en-US" sz="1800" dirty="0">
                  <a:latin typeface="Sitka Text" panose="02000505000000020004" pitchFamily="2" charset="0"/>
                </a:endParaRPr>
              </a:p>
              <a:p>
                <a:pPr algn="l"/>
                <a:r>
                  <a:rPr lang="en-US" sz="1800" i="1" dirty="0">
                    <a:latin typeface="Sitka Text" panose="02000505000000020004" pitchFamily="2" charset="0"/>
                  </a:rPr>
                  <a:t>Green Bond</a:t>
                </a:r>
                <a:r>
                  <a:rPr lang="en-US" sz="1800" dirty="0">
                    <a:latin typeface="Sitka Text" panose="02000505000000020004" pitchFamily="2" charset="0"/>
                  </a:rPr>
                  <a:t> is a dummy variable that takes the value of 1 if the firm issues a bond that has a green label as per the Bloomberg database and is set to zero for non-green bonds. </a:t>
                </a:r>
              </a:p>
              <a:p>
                <a:pPr algn="l"/>
                <a:endParaRPr lang="en-US" sz="1800" dirty="0">
                  <a:latin typeface="Sitka Text" panose="02000505000000020004" pitchFamily="2" charset="0"/>
                </a:endParaRPr>
              </a:p>
              <a:p>
                <a:pPr algn="l"/>
                <a:r>
                  <a:rPr lang="en-US" sz="1800" dirty="0">
                    <a:latin typeface="Sitka Text" panose="02000505000000020004" pitchFamily="2" charset="0"/>
                  </a:rPr>
                  <a:t>Dependent variables (</a:t>
                </a:r>
                <a:r>
                  <a:rPr lang="en-US" sz="1800" i="1" dirty="0">
                    <a:latin typeface="Sitka Text" panose="02000505000000020004" pitchFamily="2" charset="0"/>
                  </a:rPr>
                  <a:t>y</a:t>
                </a:r>
                <a:r>
                  <a:rPr lang="en-US" sz="1800" dirty="0">
                    <a:latin typeface="Sitka Text" panose="02000505000000020004" pitchFamily="2" charset="0"/>
                  </a:rPr>
                  <a:t>) are environmental score, ESG score, and the natural log of carbon emissions, target emissions, yield differential, returns (one-month, three-month, and six-month) and future emissions. </a:t>
                </a:r>
              </a:p>
              <a:p>
                <a:pPr algn="l"/>
                <a:endParaRPr lang="en-US" dirty="0"/>
              </a:p>
            </p:txBody>
          </p:sp>
        </mc:Choice>
        <mc:Fallback xmlns="">
          <p:sp>
            <p:nvSpPr>
              <p:cNvPr id="3" name="Text Placeholder 2">
                <a:extLst>
                  <a:ext uri="{FF2B5EF4-FFF2-40B4-BE49-F238E27FC236}">
                    <a16:creationId xmlns:a16="http://schemas.microsoft.com/office/drawing/2014/main" id="{74F02E1B-2F44-DB42-804E-A24AB3883973}"/>
                  </a:ext>
                </a:extLst>
              </p:cNvPr>
              <p:cNvSpPr>
                <a:spLocks noGrp="1" noRot="1" noChangeAspect="1" noMove="1" noResize="1" noEditPoints="1" noAdjustHandles="1" noChangeArrowheads="1" noChangeShapeType="1" noTextEdit="1"/>
              </p:cNvSpPr>
              <p:nvPr>
                <p:ph type="body" idx="1"/>
              </p:nvPr>
            </p:nvSpPr>
            <p:spPr>
              <a:xfrm>
                <a:off x="307001" y="963980"/>
                <a:ext cx="11577995" cy="6130974"/>
              </a:xfrm>
              <a:blipFill>
                <a:blip r:embed="rId2"/>
                <a:stretch>
                  <a:fillRect l="-1425" t="-1446" r="-329"/>
                </a:stretch>
              </a:blipFill>
            </p:spPr>
            <p:txBody>
              <a:bodyPr/>
              <a:lstStyle/>
              <a:p>
                <a:r>
                  <a:rPr lang="en-US">
                    <a:noFill/>
                  </a:rPr>
                  <a:t> </a:t>
                </a:r>
              </a:p>
            </p:txBody>
          </p:sp>
        </mc:Fallback>
      </mc:AlternateContent>
    </p:spTree>
    <p:extLst>
      <p:ext uri="{BB962C8B-B14F-4D97-AF65-F5344CB8AC3E}">
        <p14:creationId xmlns:p14="http://schemas.microsoft.com/office/powerpoint/2010/main" val="1441235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a:xfrm>
            <a:off x="354253" y="3331674"/>
            <a:ext cx="11483487" cy="861774"/>
          </a:xfrm>
        </p:spPr>
        <p:txBody>
          <a:bodyPr/>
          <a:lstStyle/>
          <a:p>
            <a:r>
              <a:rPr lang="en-US" sz="2800" b="1" dirty="0">
                <a:solidFill>
                  <a:schemeClr val="tx2">
                    <a:lumMod val="50000"/>
                  </a:schemeClr>
                </a:solidFill>
                <a:latin typeface="Sitka Text" panose="02000505000000020004" pitchFamily="2" charset="0"/>
              </a:rPr>
              <a:t>Results : Stock Market Reaction to Green Bonds Announcements</a:t>
            </a:r>
          </a:p>
        </p:txBody>
      </p:sp>
    </p:spTree>
    <p:extLst>
      <p:ext uri="{BB962C8B-B14F-4D97-AF65-F5344CB8AC3E}">
        <p14:creationId xmlns:p14="http://schemas.microsoft.com/office/powerpoint/2010/main" val="38707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4B68-F5B4-0049-8DBD-63F883B9CB17}"/>
              </a:ext>
            </a:extLst>
          </p:cNvPr>
          <p:cNvSpPr>
            <a:spLocks noGrp="1"/>
          </p:cNvSpPr>
          <p:nvPr>
            <p:ph type="title"/>
          </p:nvPr>
        </p:nvSpPr>
        <p:spPr>
          <a:xfrm>
            <a:off x="106514" y="-22876"/>
            <a:ext cx="11788965" cy="860685"/>
          </a:xfrm>
        </p:spPr>
        <p:txBody>
          <a:bodyPr/>
          <a:lstStyle/>
          <a:p>
            <a:r>
              <a:rPr lang="en-US" dirty="0">
                <a:latin typeface="Sitka Text" panose="02000505000000020004" pitchFamily="2" charset="0"/>
              </a:rPr>
              <a:t>Results</a:t>
            </a:r>
            <a:br>
              <a:rPr lang="en-US" dirty="0">
                <a:latin typeface="Sitka Text" panose="02000505000000020004" pitchFamily="2" charset="0"/>
              </a:rPr>
            </a:br>
            <a:r>
              <a:rPr lang="en-US" sz="2000" dirty="0">
                <a:latin typeface="Sitka Text" panose="02000505000000020004" pitchFamily="2" charset="0"/>
              </a:rPr>
              <a:t>Stock Market Reaction</a:t>
            </a:r>
          </a:p>
        </p:txBody>
      </p:sp>
      <p:sp>
        <p:nvSpPr>
          <p:cNvPr id="3" name="Text Placeholder 2">
            <a:extLst>
              <a:ext uri="{FF2B5EF4-FFF2-40B4-BE49-F238E27FC236}">
                <a16:creationId xmlns:a16="http://schemas.microsoft.com/office/drawing/2014/main" id="{BA58B40E-BBA9-4749-A5B5-07CB015F4E42}"/>
              </a:ext>
            </a:extLst>
          </p:cNvPr>
          <p:cNvSpPr>
            <a:spLocks noGrp="1"/>
          </p:cNvSpPr>
          <p:nvPr>
            <p:ph type="body" idx="1"/>
          </p:nvPr>
        </p:nvSpPr>
        <p:spPr>
          <a:xfrm>
            <a:off x="451262" y="878775"/>
            <a:ext cx="12051253" cy="1248700"/>
          </a:xfrm>
        </p:spPr>
        <p:txBody>
          <a:bodyPr/>
          <a:lstStyle/>
          <a:p>
            <a:pPr algn="ctr"/>
            <a:r>
              <a:rPr lang="en-US" sz="3200" dirty="0">
                <a:latin typeface="Sitka Text" panose="02000505000000020004" pitchFamily="2" charset="0"/>
              </a:rPr>
              <a:t>Stock Market Reaction to Announcement of Green Bonds (measured as CARs)</a:t>
            </a:r>
          </a:p>
        </p:txBody>
      </p:sp>
      <p:pic>
        <p:nvPicPr>
          <p:cNvPr id="4" name="Picture 3">
            <a:extLst>
              <a:ext uri="{FF2B5EF4-FFF2-40B4-BE49-F238E27FC236}">
                <a16:creationId xmlns:a16="http://schemas.microsoft.com/office/drawing/2014/main" id="{849F85C7-C267-BB48-84E4-8DDDC3802D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0668" y="1961339"/>
            <a:ext cx="9239003" cy="4767940"/>
          </a:xfrm>
          <a:prstGeom prst="rect">
            <a:avLst/>
          </a:prstGeom>
          <a:noFill/>
          <a:ln>
            <a:noFill/>
          </a:ln>
        </p:spPr>
      </p:pic>
    </p:spTree>
    <p:extLst>
      <p:ext uri="{BB962C8B-B14F-4D97-AF65-F5344CB8AC3E}">
        <p14:creationId xmlns:p14="http://schemas.microsoft.com/office/powerpoint/2010/main" val="420189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0FD7-FB9D-5449-AC32-5D575FFF3267}"/>
              </a:ext>
            </a:extLst>
          </p:cNvPr>
          <p:cNvSpPr>
            <a:spLocks noGrp="1"/>
          </p:cNvSpPr>
          <p:nvPr>
            <p:ph type="title"/>
          </p:nvPr>
        </p:nvSpPr>
        <p:spPr/>
        <p:txBody>
          <a:bodyPr/>
          <a:lstStyle/>
          <a:p>
            <a:r>
              <a:rPr lang="en-US" dirty="0"/>
              <a:t>Firm Size and Industry Effect</a:t>
            </a:r>
          </a:p>
        </p:txBody>
      </p:sp>
      <p:sp>
        <p:nvSpPr>
          <p:cNvPr id="3" name="Text Placeholder 2">
            <a:extLst>
              <a:ext uri="{FF2B5EF4-FFF2-40B4-BE49-F238E27FC236}">
                <a16:creationId xmlns:a16="http://schemas.microsoft.com/office/drawing/2014/main" id="{4F513E7A-B61E-C34A-8196-256DE9A652B4}"/>
              </a:ext>
            </a:extLst>
          </p:cNvPr>
          <p:cNvSpPr>
            <a:spLocks noGrp="1"/>
          </p:cNvSpPr>
          <p:nvPr>
            <p:ph type="body" idx="1"/>
          </p:nvPr>
        </p:nvSpPr>
        <p:spPr>
          <a:xfrm>
            <a:off x="307003" y="1557746"/>
            <a:ext cx="11577995" cy="3935693"/>
          </a:xfrm>
        </p:spPr>
        <p:txBody>
          <a:bodyPr/>
          <a:lstStyle/>
          <a:p>
            <a:pPr marL="342900" indent="-342900">
              <a:buFont typeface="Wingdings" pitchFamily="2" charset="2"/>
              <a:buChar char="Ø"/>
            </a:pPr>
            <a:r>
              <a:rPr lang="en-US" b="1" dirty="0">
                <a:solidFill>
                  <a:schemeClr val="accent1"/>
                </a:solidFill>
                <a:latin typeface="Sitka Text" panose="02000505000000020004" pitchFamily="2" charset="0"/>
              </a:rPr>
              <a:t>Stock returns are positively associated with (unscaled) carbon emissions. (Bolton and </a:t>
            </a:r>
            <a:r>
              <a:rPr lang="en-US" b="1" dirty="0" err="1">
                <a:solidFill>
                  <a:schemeClr val="accent1"/>
                </a:solidFill>
                <a:latin typeface="Sitka Text" panose="02000505000000020004" pitchFamily="2" charset="0"/>
              </a:rPr>
              <a:t>Kacperczyk</a:t>
            </a:r>
            <a:r>
              <a:rPr lang="en-US" b="1" dirty="0">
                <a:solidFill>
                  <a:schemeClr val="accent1"/>
                </a:solidFill>
                <a:latin typeface="Sitka Text" panose="02000505000000020004" pitchFamily="2" charset="0"/>
              </a:rPr>
              <a:t>, 2021)</a:t>
            </a:r>
          </a:p>
          <a:p>
            <a:endParaRPr lang="en-US" b="1" dirty="0">
              <a:solidFill>
                <a:schemeClr val="accent1"/>
              </a:solidFill>
              <a:latin typeface="Sitka Text" panose="02000505000000020004" pitchFamily="2" charset="0"/>
            </a:endParaRPr>
          </a:p>
          <a:p>
            <a:endParaRPr lang="en-US" dirty="0"/>
          </a:p>
          <a:p>
            <a:pPr marL="342900" indent="-342900">
              <a:buFont typeface="Wingdings" pitchFamily="2" charset="2"/>
              <a:buChar char="Ø"/>
            </a:pPr>
            <a:r>
              <a:rPr lang="en-US" dirty="0"/>
              <a:t>Carbon emissions or equivalent are by-product of a industrial process and are directly proportional to quantity of raw materials (non-renewable resources or electricity or both) used. Therefore, emissions are likely related to the plant capacity and to the firm size.</a:t>
            </a:r>
          </a:p>
          <a:p>
            <a:endParaRPr lang="en-US" dirty="0"/>
          </a:p>
          <a:p>
            <a:pPr marL="342900" indent="-342900">
              <a:buFont typeface="Wingdings" pitchFamily="2" charset="2"/>
              <a:buChar char="Ø"/>
            </a:pPr>
            <a:endParaRPr lang="en-US" dirty="0"/>
          </a:p>
          <a:p>
            <a:pPr marL="342900" indent="-342900">
              <a:buFont typeface="Wingdings" pitchFamily="2" charset="2"/>
              <a:buChar char="Ø"/>
            </a:pPr>
            <a:r>
              <a:rPr lang="en-US" dirty="0"/>
              <a:t>Different industries have different level of emissions. </a:t>
            </a:r>
          </a:p>
        </p:txBody>
      </p:sp>
    </p:spTree>
    <p:extLst>
      <p:ext uri="{BB962C8B-B14F-4D97-AF65-F5344CB8AC3E}">
        <p14:creationId xmlns:p14="http://schemas.microsoft.com/office/powerpoint/2010/main" val="333823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E7F6-F77C-6348-AC5B-6A0AE55347E5}"/>
              </a:ext>
            </a:extLst>
          </p:cNvPr>
          <p:cNvSpPr>
            <a:spLocks noGrp="1"/>
          </p:cNvSpPr>
          <p:nvPr>
            <p:ph type="title"/>
          </p:nvPr>
        </p:nvSpPr>
        <p:spPr>
          <a:xfrm>
            <a:off x="96032" y="0"/>
            <a:ext cx="11788965" cy="860685"/>
          </a:xfrm>
        </p:spPr>
        <p:txBody>
          <a:bodyPr/>
          <a:lstStyle/>
          <a:p>
            <a:r>
              <a:rPr lang="en-US" dirty="0">
                <a:latin typeface="Sitka Text" panose="02000505000000020004" pitchFamily="2" charset="0"/>
              </a:rPr>
              <a:t>Results</a:t>
            </a:r>
            <a:br>
              <a:rPr lang="en-US" dirty="0">
                <a:latin typeface="Sitka Text" panose="02000505000000020004" pitchFamily="2" charset="0"/>
              </a:rPr>
            </a:br>
            <a:r>
              <a:rPr lang="en-US" sz="2000" dirty="0">
                <a:latin typeface="Sitka Text" panose="02000505000000020004" pitchFamily="2" charset="0"/>
              </a:rPr>
              <a:t>Stock Market Reaction</a:t>
            </a:r>
          </a:p>
        </p:txBody>
      </p:sp>
      <p:sp>
        <p:nvSpPr>
          <p:cNvPr id="3" name="Text Placeholder 2">
            <a:extLst>
              <a:ext uri="{FF2B5EF4-FFF2-40B4-BE49-F238E27FC236}">
                <a16:creationId xmlns:a16="http://schemas.microsoft.com/office/drawing/2014/main" id="{4D8D9ED7-FC90-6946-9788-B90E978D1D72}"/>
              </a:ext>
            </a:extLst>
          </p:cNvPr>
          <p:cNvSpPr>
            <a:spLocks noGrp="1"/>
          </p:cNvSpPr>
          <p:nvPr>
            <p:ph type="body" idx="1"/>
          </p:nvPr>
        </p:nvSpPr>
        <p:spPr>
          <a:xfrm>
            <a:off x="307002" y="1004725"/>
            <a:ext cx="11577995" cy="492443"/>
          </a:xfrm>
        </p:spPr>
        <p:txBody>
          <a:bodyPr/>
          <a:lstStyle/>
          <a:p>
            <a:pPr algn="ctr"/>
            <a:r>
              <a:rPr lang="en-US" sz="3200" dirty="0">
                <a:latin typeface="Sitka Text" panose="02000505000000020004" pitchFamily="2" charset="0"/>
              </a:rPr>
              <a:t>Tesla vs. Others</a:t>
            </a:r>
          </a:p>
        </p:txBody>
      </p:sp>
      <p:pic>
        <p:nvPicPr>
          <p:cNvPr id="4" name="Picture 3">
            <a:extLst>
              <a:ext uri="{FF2B5EF4-FFF2-40B4-BE49-F238E27FC236}">
                <a16:creationId xmlns:a16="http://schemas.microsoft.com/office/drawing/2014/main" id="{CEA2DD72-329D-DE40-9C13-AC900F414C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71285" y="1650670"/>
            <a:ext cx="7975240" cy="4879954"/>
          </a:xfrm>
          <a:prstGeom prst="rect">
            <a:avLst/>
          </a:prstGeom>
          <a:noFill/>
          <a:ln>
            <a:noFill/>
          </a:ln>
        </p:spPr>
      </p:pic>
    </p:spTree>
    <p:extLst>
      <p:ext uri="{BB962C8B-B14F-4D97-AF65-F5344CB8AC3E}">
        <p14:creationId xmlns:p14="http://schemas.microsoft.com/office/powerpoint/2010/main" val="1971942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96A5-8D75-AA45-B291-50AF7DD89E92}"/>
              </a:ext>
            </a:extLst>
          </p:cNvPr>
          <p:cNvSpPr>
            <a:spLocks noGrp="1"/>
          </p:cNvSpPr>
          <p:nvPr>
            <p:ph type="title"/>
          </p:nvPr>
        </p:nvSpPr>
        <p:spPr>
          <a:xfrm>
            <a:off x="201517" y="0"/>
            <a:ext cx="11788965" cy="1168461"/>
          </a:xfrm>
        </p:spPr>
        <p:txBody>
          <a:bodyPr/>
          <a:lstStyle/>
          <a:p>
            <a:r>
              <a:rPr lang="en-US" dirty="0">
                <a:latin typeface="Sitka Text" panose="02000505000000020004" pitchFamily="2" charset="0"/>
              </a:rPr>
              <a:t>Results</a:t>
            </a:r>
            <a:br>
              <a:rPr lang="en-US" dirty="0">
                <a:latin typeface="Sitka Text" panose="02000505000000020004" pitchFamily="2" charset="0"/>
              </a:rPr>
            </a:br>
            <a:r>
              <a:rPr lang="en-US" sz="2000" dirty="0">
                <a:latin typeface="Sitka Text" panose="02000505000000020004" pitchFamily="2" charset="0"/>
              </a:rPr>
              <a:t>Stock Market Reaction</a:t>
            </a:r>
            <a:br>
              <a:rPr lang="en-US" sz="2000" dirty="0">
                <a:latin typeface="Sitka Text" panose="02000505000000020004" pitchFamily="2" charset="0"/>
              </a:rPr>
            </a:br>
            <a:endParaRPr lang="en-US" sz="2000" dirty="0">
              <a:latin typeface="Sitka Text" panose="02000505000000020004" pitchFamily="2" charset="0"/>
            </a:endParaRPr>
          </a:p>
        </p:txBody>
      </p:sp>
      <p:sp>
        <p:nvSpPr>
          <p:cNvPr id="3" name="Text Placeholder 2">
            <a:extLst>
              <a:ext uri="{FF2B5EF4-FFF2-40B4-BE49-F238E27FC236}">
                <a16:creationId xmlns:a16="http://schemas.microsoft.com/office/drawing/2014/main" id="{95C76D73-AF31-5342-A100-7A0E6C488355}"/>
              </a:ext>
            </a:extLst>
          </p:cNvPr>
          <p:cNvSpPr>
            <a:spLocks noGrp="1"/>
          </p:cNvSpPr>
          <p:nvPr>
            <p:ph type="body" idx="1"/>
          </p:nvPr>
        </p:nvSpPr>
        <p:spPr>
          <a:xfrm>
            <a:off x="1090774" y="989566"/>
            <a:ext cx="11577995" cy="492443"/>
          </a:xfrm>
        </p:spPr>
        <p:txBody>
          <a:bodyPr/>
          <a:lstStyle/>
          <a:p>
            <a:pPr algn="ctr"/>
            <a:r>
              <a:rPr lang="en-US" sz="3200" dirty="0">
                <a:latin typeface="Sitka Text" panose="02000505000000020004" pitchFamily="2" charset="0"/>
              </a:rPr>
              <a:t>Sector-Wide Reaction</a:t>
            </a:r>
          </a:p>
        </p:txBody>
      </p:sp>
      <p:pic>
        <p:nvPicPr>
          <p:cNvPr id="4" name="Picture 3">
            <a:extLst>
              <a:ext uri="{FF2B5EF4-FFF2-40B4-BE49-F238E27FC236}">
                <a16:creationId xmlns:a16="http://schemas.microsoft.com/office/drawing/2014/main" id="{E0078653-8464-7E4B-B272-A067D6F436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5127" y="1721923"/>
            <a:ext cx="6117547" cy="4146512"/>
          </a:xfrm>
          <a:prstGeom prst="rect">
            <a:avLst/>
          </a:prstGeom>
          <a:noFill/>
          <a:ln>
            <a:noFill/>
          </a:ln>
        </p:spPr>
      </p:pic>
      <p:sp>
        <p:nvSpPr>
          <p:cNvPr id="5" name="TextBox 4">
            <a:extLst>
              <a:ext uri="{FF2B5EF4-FFF2-40B4-BE49-F238E27FC236}">
                <a16:creationId xmlns:a16="http://schemas.microsoft.com/office/drawing/2014/main" id="{EA0C261A-8656-0042-96C1-6DD395B27CB1}"/>
              </a:ext>
            </a:extLst>
          </p:cNvPr>
          <p:cNvSpPr txBox="1"/>
          <p:nvPr/>
        </p:nvSpPr>
        <p:spPr>
          <a:xfrm>
            <a:off x="6780810" y="1971304"/>
            <a:ext cx="5116063" cy="2031325"/>
          </a:xfrm>
          <a:prstGeom prst="rect">
            <a:avLst/>
          </a:prstGeom>
          <a:noFill/>
        </p:spPr>
        <p:txBody>
          <a:bodyPr wrap="square" rtlCol="0">
            <a:spAutoFit/>
          </a:bodyPr>
          <a:lstStyle/>
          <a:p>
            <a:pPr marL="285750" indent="-285750">
              <a:buFont typeface="Wingdings" pitchFamily="2" charset="2"/>
              <a:buChar char="Ø"/>
            </a:pPr>
            <a:r>
              <a:rPr lang="en-US" dirty="0">
                <a:latin typeface="Sitka Text" panose="02000505000000020004" pitchFamily="2" charset="0"/>
              </a:rPr>
              <a:t>Market reaction for green bonds by firms from:</a:t>
            </a:r>
          </a:p>
          <a:p>
            <a:pPr marL="742950" lvl="1" indent="-285750">
              <a:buFont typeface="Wingdings" pitchFamily="2" charset="2"/>
              <a:buChar char="Ø"/>
            </a:pPr>
            <a:r>
              <a:rPr lang="en-US" dirty="0">
                <a:latin typeface="Sitka Text" panose="02000505000000020004" pitchFamily="2" charset="0"/>
              </a:rPr>
              <a:t>Financial  Sector : +</a:t>
            </a:r>
            <a:r>
              <a:rPr lang="en-US" dirty="0" err="1">
                <a:latin typeface="Sitka Text" panose="02000505000000020004" pitchFamily="2" charset="0"/>
              </a:rPr>
              <a:t>ve</a:t>
            </a:r>
            <a:endParaRPr lang="en-US" dirty="0">
              <a:latin typeface="Sitka Text" panose="02000505000000020004" pitchFamily="2" charset="0"/>
            </a:endParaRPr>
          </a:p>
          <a:p>
            <a:pPr marL="742950" lvl="1" indent="-285750">
              <a:buFont typeface="Wingdings" pitchFamily="2" charset="2"/>
              <a:buChar char="Ø"/>
            </a:pPr>
            <a:r>
              <a:rPr lang="en-US" dirty="0">
                <a:latin typeface="Sitka Text" panose="02000505000000020004" pitchFamily="2" charset="0"/>
              </a:rPr>
              <a:t>Polluting Sector (including Tesla): +</a:t>
            </a:r>
            <a:r>
              <a:rPr lang="en-US" dirty="0" err="1">
                <a:latin typeface="Sitka Text" panose="02000505000000020004" pitchFamily="2" charset="0"/>
              </a:rPr>
              <a:t>ve</a:t>
            </a:r>
            <a:endParaRPr lang="en-US" dirty="0">
              <a:latin typeface="Sitka Text" panose="02000505000000020004" pitchFamily="2" charset="0"/>
            </a:endParaRPr>
          </a:p>
          <a:p>
            <a:pPr marL="742950" lvl="1" indent="-285750">
              <a:buFont typeface="Wingdings" pitchFamily="2" charset="2"/>
              <a:buChar char="Ø"/>
            </a:pPr>
            <a:r>
              <a:rPr lang="en-US" dirty="0">
                <a:latin typeface="Sitka Text" panose="02000505000000020004" pitchFamily="2" charset="0"/>
              </a:rPr>
              <a:t>Polluting Sector (excluding Tesla): Zero</a:t>
            </a:r>
          </a:p>
          <a:p>
            <a:pPr marL="742950" lvl="1" indent="-285750">
              <a:buFont typeface="Wingdings" pitchFamily="2" charset="2"/>
              <a:buChar char="Ø"/>
            </a:pPr>
            <a:r>
              <a:rPr lang="en-US" dirty="0">
                <a:latin typeface="Sitka Text" panose="02000505000000020004" pitchFamily="2" charset="0"/>
              </a:rPr>
              <a:t>Other sectors: -</a:t>
            </a:r>
            <a:r>
              <a:rPr lang="en-US" dirty="0" err="1">
                <a:latin typeface="Sitka Text" panose="02000505000000020004" pitchFamily="2" charset="0"/>
              </a:rPr>
              <a:t>ve</a:t>
            </a:r>
            <a:endParaRPr lang="en-US" dirty="0">
              <a:latin typeface="Sitka Text" panose="02000505000000020004" pitchFamily="2" charset="0"/>
            </a:endParaRPr>
          </a:p>
        </p:txBody>
      </p:sp>
    </p:spTree>
    <p:extLst>
      <p:ext uri="{BB962C8B-B14F-4D97-AF65-F5344CB8AC3E}">
        <p14:creationId xmlns:p14="http://schemas.microsoft.com/office/powerpoint/2010/main" val="369543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Subtitle 4"/>
          <p:cNvSpPr txBox="1">
            <a:spLocks/>
          </p:cNvSpPr>
          <p:nvPr/>
        </p:nvSpPr>
        <p:spPr>
          <a:xfrm>
            <a:off x="1259600" y="3409593"/>
            <a:ext cx="11483487" cy="430887"/>
          </a:xfrm>
          <a:prstGeom prst="rect">
            <a:avLst/>
          </a:prstGeom>
        </p:spPr>
        <p:txBody>
          <a:bodyPr wrap="square" lIns="0" tIns="0" rIns="0" bIns="0">
            <a:spAutoFit/>
          </a:bodyPr>
          <a:lstStyle>
            <a:lvl1pPr marL="0">
              <a:defRPr sz="1100" b="0" i="0">
                <a:solidFill>
                  <a:schemeClr val="tx1"/>
                </a:solidFill>
                <a:latin typeface="Tahoma"/>
                <a:ea typeface="+mn-ea"/>
                <a:cs typeface="Tahoma"/>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a:lstStyle>
          <a:p>
            <a:r>
              <a:rPr lang="en-US" sz="2800" b="1" kern="0" dirty="0">
                <a:solidFill>
                  <a:schemeClr val="tx2">
                    <a:lumMod val="50000"/>
                  </a:schemeClr>
                </a:solidFill>
                <a:latin typeface="Sitka Text" panose="02000505000000020004" pitchFamily="2" charset="0"/>
              </a:rPr>
              <a:t>Results : Pricing of Green Bonds in the Secondary Market</a:t>
            </a:r>
          </a:p>
        </p:txBody>
      </p:sp>
    </p:spTree>
    <p:extLst>
      <p:ext uri="{BB962C8B-B14F-4D97-AF65-F5344CB8AC3E}">
        <p14:creationId xmlns:p14="http://schemas.microsoft.com/office/powerpoint/2010/main" val="2852986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t>Results</a:t>
            </a:r>
            <a:br>
              <a:rPr lang="en-US" dirty="0"/>
            </a:br>
            <a:r>
              <a:rPr lang="en-US" sz="2000" dirty="0">
                <a:latin typeface="Sitka Text" panose="02000505000000020004" pitchFamily="2" charset="0"/>
              </a:rPr>
              <a:t>Secondary Market Risk-Return</a:t>
            </a:r>
          </a:p>
        </p:txBody>
      </p:sp>
      <p:sp>
        <p:nvSpPr>
          <p:cNvPr id="3" name="Text Placeholder 2"/>
          <p:cNvSpPr>
            <a:spLocks noGrp="1"/>
          </p:cNvSpPr>
          <p:nvPr>
            <p:ph type="body" idx="1"/>
          </p:nvPr>
        </p:nvSpPr>
        <p:spPr>
          <a:xfrm>
            <a:off x="-33197" y="860685"/>
            <a:ext cx="11577995" cy="492443"/>
          </a:xfrm>
        </p:spPr>
        <p:txBody>
          <a:bodyPr/>
          <a:lstStyle/>
          <a:p>
            <a:pPr algn="ctr"/>
            <a:r>
              <a:rPr lang="en-US" sz="3200" dirty="0">
                <a:latin typeface="Sitka Text" panose="02000505000000020004" pitchFamily="2" charset="0"/>
              </a:rPr>
              <a:t>Univariate Analysis</a:t>
            </a:r>
          </a:p>
        </p:txBody>
      </p:sp>
      <p:pic>
        <p:nvPicPr>
          <p:cNvPr id="6" name="Picture 5"/>
          <p:cNvPicPr>
            <a:picLocks noChangeAspect="1"/>
          </p:cNvPicPr>
          <p:nvPr/>
        </p:nvPicPr>
        <p:blipFill>
          <a:blip r:embed="rId2"/>
          <a:stretch>
            <a:fillRect/>
          </a:stretch>
        </p:blipFill>
        <p:spPr>
          <a:xfrm>
            <a:off x="479835" y="1466662"/>
            <a:ext cx="4545664" cy="5096890"/>
          </a:xfrm>
          <a:prstGeom prst="rect">
            <a:avLst/>
          </a:prstGeom>
        </p:spPr>
      </p:pic>
      <p:sp>
        <p:nvSpPr>
          <p:cNvPr id="7" name="TextBox 6"/>
          <p:cNvSpPr txBox="1"/>
          <p:nvPr/>
        </p:nvSpPr>
        <p:spPr>
          <a:xfrm>
            <a:off x="5260063" y="3041963"/>
            <a:ext cx="6730419" cy="923330"/>
          </a:xfrm>
          <a:prstGeom prst="rect">
            <a:avLst/>
          </a:prstGeom>
          <a:noFill/>
        </p:spPr>
        <p:txBody>
          <a:bodyPr wrap="square" rtlCol="0">
            <a:spAutoFit/>
          </a:bodyPr>
          <a:lstStyle/>
          <a:p>
            <a:pPr algn="ctr"/>
            <a:r>
              <a:rPr lang="en-US" dirty="0">
                <a:solidFill>
                  <a:srgbClr val="00B050"/>
                </a:solidFill>
                <a:latin typeface="Sitka Text" panose="02000505000000020004" pitchFamily="2" charset="0"/>
              </a:rPr>
              <a:t>“</a:t>
            </a:r>
            <a:r>
              <a:rPr lang="en-US" dirty="0" err="1">
                <a:solidFill>
                  <a:srgbClr val="00B050"/>
                </a:solidFill>
                <a:latin typeface="Sitka Text" panose="02000505000000020004" pitchFamily="2" charset="0"/>
              </a:rPr>
              <a:t>Greenium</a:t>
            </a:r>
            <a:r>
              <a:rPr lang="en-US" dirty="0">
                <a:solidFill>
                  <a:srgbClr val="00B050"/>
                </a:solidFill>
                <a:latin typeface="Sitka Text" panose="02000505000000020004" pitchFamily="2" charset="0"/>
              </a:rPr>
              <a:t>” </a:t>
            </a:r>
            <a:r>
              <a:rPr lang="en-US" dirty="0">
                <a:latin typeface="Sitka Text" panose="02000505000000020004" pitchFamily="2" charset="0"/>
              </a:rPr>
              <a:t>mainly for financial firms and not for polluters. </a:t>
            </a:r>
          </a:p>
          <a:p>
            <a:pPr algn="ctr"/>
            <a:endParaRPr lang="en-US" dirty="0">
              <a:latin typeface="Sitka Text" panose="02000505000000020004" pitchFamily="2" charset="0"/>
            </a:endParaRPr>
          </a:p>
          <a:p>
            <a:pPr algn="ctr"/>
            <a:r>
              <a:rPr lang="en-US" dirty="0">
                <a:latin typeface="Sitka Text" panose="02000505000000020004" pitchFamily="2" charset="0"/>
              </a:rPr>
              <a:t>Odd?</a:t>
            </a:r>
          </a:p>
        </p:txBody>
      </p:sp>
    </p:spTree>
    <p:extLst>
      <p:ext uri="{BB962C8B-B14F-4D97-AF65-F5344CB8AC3E}">
        <p14:creationId xmlns:p14="http://schemas.microsoft.com/office/powerpoint/2010/main" val="314136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5" y="0"/>
            <a:ext cx="11990485" cy="860685"/>
          </a:xfrm>
        </p:spPr>
        <p:txBody>
          <a:bodyPr/>
          <a:lstStyle/>
          <a:p>
            <a:r>
              <a:rPr lang="en-US" dirty="0">
                <a:latin typeface="Sitka Text" panose="02000505000000020004" pitchFamily="2" charset="0"/>
              </a:rPr>
              <a:t>Results</a:t>
            </a:r>
            <a:br>
              <a:rPr lang="en-US" dirty="0"/>
            </a:br>
            <a:r>
              <a:rPr lang="en-US" sz="2000" dirty="0">
                <a:latin typeface="Sitka Text" panose="02000505000000020004" pitchFamily="2" charset="0"/>
              </a:rPr>
              <a:t>Secondary Market : Comparing Green Bonds vs Conventional Bonds</a:t>
            </a:r>
          </a:p>
        </p:txBody>
      </p:sp>
      <p:sp>
        <p:nvSpPr>
          <p:cNvPr id="3" name="Text Placeholder 2"/>
          <p:cNvSpPr>
            <a:spLocks noGrp="1"/>
          </p:cNvSpPr>
          <p:nvPr>
            <p:ph type="body" idx="1"/>
          </p:nvPr>
        </p:nvSpPr>
        <p:spPr/>
        <p:txBody>
          <a:bodyPr/>
          <a:lstStyle/>
          <a:p>
            <a:r>
              <a:rPr lang="en-US" dirty="0"/>
              <a:t> </a:t>
            </a:r>
          </a:p>
        </p:txBody>
      </p:sp>
      <p:pic>
        <p:nvPicPr>
          <p:cNvPr id="6" name="Picture 5"/>
          <p:cNvPicPr>
            <a:picLocks noChangeAspect="1"/>
          </p:cNvPicPr>
          <p:nvPr/>
        </p:nvPicPr>
        <p:blipFill>
          <a:blip r:embed="rId2"/>
          <a:stretch>
            <a:fillRect/>
          </a:stretch>
        </p:blipFill>
        <p:spPr>
          <a:xfrm>
            <a:off x="977774" y="1476263"/>
            <a:ext cx="9645514" cy="4154991"/>
          </a:xfrm>
          <a:prstGeom prst="rect">
            <a:avLst/>
          </a:prstGeom>
        </p:spPr>
      </p:pic>
    </p:spTree>
    <p:extLst>
      <p:ext uri="{BB962C8B-B14F-4D97-AF65-F5344CB8AC3E}">
        <p14:creationId xmlns:p14="http://schemas.microsoft.com/office/powerpoint/2010/main" val="3490806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solidFill>
                  <a:prstClr val="white"/>
                </a:solidFill>
                <a:latin typeface="Sitka Text" panose="02000505000000020004" pitchFamily="2" charset="0"/>
              </a:rPr>
              <a:t>Results</a:t>
            </a:r>
            <a:br>
              <a:rPr lang="en-US" dirty="0">
                <a:solidFill>
                  <a:prstClr val="white"/>
                </a:solidFill>
              </a:rPr>
            </a:br>
            <a:r>
              <a:rPr lang="en-US" sz="2000" dirty="0">
                <a:solidFill>
                  <a:prstClr val="white"/>
                </a:solidFill>
                <a:latin typeface="Sitka Text" panose="02000505000000020004" pitchFamily="2" charset="0"/>
              </a:rPr>
              <a:t>Secondary Market : Comparing Green Bonds vs Conventional Bonds</a:t>
            </a:r>
            <a:endParaRPr lang="en-US" dirty="0"/>
          </a:p>
        </p:txBody>
      </p:sp>
      <p:sp>
        <p:nvSpPr>
          <p:cNvPr id="3" name="Text Placeholder 2"/>
          <p:cNvSpPr>
            <a:spLocks noGrp="1"/>
          </p:cNvSpPr>
          <p:nvPr>
            <p:ph type="body" idx="1"/>
          </p:nvPr>
        </p:nvSpPr>
        <p:spPr/>
        <p:txBody>
          <a:bodyPr/>
          <a:lstStyle/>
          <a:p>
            <a:r>
              <a:rPr lang="en-US" dirty="0"/>
              <a:t> </a:t>
            </a:r>
          </a:p>
        </p:txBody>
      </p:sp>
      <p:pic>
        <p:nvPicPr>
          <p:cNvPr id="4" name="Picture 3"/>
          <p:cNvPicPr>
            <a:picLocks noChangeAspect="1"/>
          </p:cNvPicPr>
          <p:nvPr/>
        </p:nvPicPr>
        <p:blipFill>
          <a:blip r:embed="rId2"/>
          <a:stretch>
            <a:fillRect/>
          </a:stretch>
        </p:blipFill>
        <p:spPr>
          <a:xfrm>
            <a:off x="1519096" y="1557746"/>
            <a:ext cx="9165776" cy="4159852"/>
          </a:xfrm>
          <a:prstGeom prst="rect">
            <a:avLst/>
          </a:prstGeom>
        </p:spPr>
      </p:pic>
    </p:spTree>
    <p:extLst>
      <p:ext uri="{BB962C8B-B14F-4D97-AF65-F5344CB8AC3E}">
        <p14:creationId xmlns:p14="http://schemas.microsoft.com/office/powerpoint/2010/main" val="1695676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solidFill>
                  <a:prstClr val="white"/>
                </a:solidFill>
                <a:latin typeface="Sitka Text" panose="02000505000000020004" pitchFamily="2" charset="0"/>
              </a:rPr>
              <a:t>Results</a:t>
            </a:r>
            <a:br>
              <a:rPr lang="en-US" dirty="0">
                <a:solidFill>
                  <a:prstClr val="white"/>
                </a:solidFill>
              </a:rPr>
            </a:br>
            <a:r>
              <a:rPr lang="en-US" sz="2000" dirty="0">
                <a:solidFill>
                  <a:prstClr val="white"/>
                </a:solidFill>
                <a:latin typeface="Sitka Text" panose="02000505000000020004" pitchFamily="2" charset="0"/>
              </a:rPr>
              <a:t>Secondary Market : Comparing Green Bonds vs Conventional Bonds</a:t>
            </a:r>
            <a:endParaRPr lang="en-US" dirty="0"/>
          </a:p>
        </p:txBody>
      </p:sp>
      <p:sp>
        <p:nvSpPr>
          <p:cNvPr id="3" name="Text Placeholder 2"/>
          <p:cNvSpPr>
            <a:spLocks noGrp="1"/>
          </p:cNvSpPr>
          <p:nvPr>
            <p:ph type="body" idx="1"/>
          </p:nvPr>
        </p:nvSpPr>
        <p:spPr/>
        <p:txBody>
          <a:bodyPr/>
          <a:lstStyle/>
          <a:p>
            <a:r>
              <a:rPr lang="en-US" dirty="0"/>
              <a:t> </a:t>
            </a:r>
          </a:p>
        </p:txBody>
      </p:sp>
      <p:pic>
        <p:nvPicPr>
          <p:cNvPr id="4" name="Picture 3"/>
          <p:cNvPicPr>
            <a:picLocks noChangeAspect="1"/>
          </p:cNvPicPr>
          <p:nvPr/>
        </p:nvPicPr>
        <p:blipFill>
          <a:blip r:embed="rId2"/>
          <a:stretch>
            <a:fillRect/>
          </a:stretch>
        </p:blipFill>
        <p:spPr>
          <a:xfrm>
            <a:off x="1023042" y="1420240"/>
            <a:ext cx="10214028" cy="4301677"/>
          </a:xfrm>
          <a:prstGeom prst="rect">
            <a:avLst/>
          </a:prstGeom>
        </p:spPr>
      </p:pic>
    </p:spTree>
    <p:extLst>
      <p:ext uri="{BB962C8B-B14F-4D97-AF65-F5344CB8AC3E}">
        <p14:creationId xmlns:p14="http://schemas.microsoft.com/office/powerpoint/2010/main" val="678913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Subtitle 4"/>
          <p:cNvSpPr txBox="1">
            <a:spLocks/>
          </p:cNvSpPr>
          <p:nvPr/>
        </p:nvSpPr>
        <p:spPr>
          <a:xfrm>
            <a:off x="924622" y="3409593"/>
            <a:ext cx="11483487" cy="430887"/>
          </a:xfrm>
          <a:prstGeom prst="rect">
            <a:avLst/>
          </a:prstGeom>
        </p:spPr>
        <p:txBody>
          <a:bodyPr wrap="square" lIns="0" tIns="0" rIns="0" bIns="0">
            <a:spAutoFit/>
          </a:bodyPr>
          <a:lstStyle>
            <a:lvl1pPr marL="0">
              <a:defRPr sz="1100" b="0" i="0">
                <a:solidFill>
                  <a:schemeClr val="tx1"/>
                </a:solidFill>
                <a:latin typeface="Tahoma"/>
                <a:ea typeface="+mn-ea"/>
                <a:cs typeface="Tahoma"/>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a:lstStyle>
          <a:p>
            <a:r>
              <a:rPr lang="en-US" sz="2800" b="1" kern="0" dirty="0">
                <a:solidFill>
                  <a:schemeClr val="tx2">
                    <a:lumMod val="50000"/>
                  </a:schemeClr>
                </a:solidFill>
                <a:latin typeface="Sitka Text" panose="02000505000000020004" pitchFamily="2" charset="0"/>
              </a:rPr>
              <a:t>Results : Environmental Performance of Green Bond Issuers</a:t>
            </a:r>
          </a:p>
        </p:txBody>
      </p:sp>
    </p:spTree>
    <p:extLst>
      <p:ext uri="{BB962C8B-B14F-4D97-AF65-F5344CB8AC3E}">
        <p14:creationId xmlns:p14="http://schemas.microsoft.com/office/powerpoint/2010/main" val="1692937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t>Results </a:t>
            </a:r>
            <a:br>
              <a:rPr lang="en-US" dirty="0"/>
            </a:br>
            <a:r>
              <a:rPr lang="en-US" sz="2000" dirty="0">
                <a:latin typeface="Sitka Text" panose="02000505000000020004" pitchFamily="2" charset="0"/>
              </a:rPr>
              <a:t>Environment Performance of Green Bond Issuers : Pre-Issuance</a:t>
            </a:r>
          </a:p>
        </p:txBody>
      </p:sp>
      <p:sp>
        <p:nvSpPr>
          <p:cNvPr id="3" name="Text Placeholder 2"/>
          <p:cNvSpPr>
            <a:spLocks noGrp="1"/>
          </p:cNvSpPr>
          <p:nvPr>
            <p:ph type="body" idx="1"/>
          </p:nvPr>
        </p:nvSpPr>
        <p:spPr/>
        <p:txBody>
          <a:bodyPr/>
          <a:lstStyle/>
          <a:p>
            <a:r>
              <a:rPr lang="en-US" dirty="0"/>
              <a:t> </a:t>
            </a:r>
          </a:p>
        </p:txBody>
      </p:sp>
      <p:pic>
        <p:nvPicPr>
          <p:cNvPr id="8" name="Picture 7">
            <a:extLst>
              <a:ext uri="{FF2B5EF4-FFF2-40B4-BE49-F238E27FC236}">
                <a16:creationId xmlns:a16="http://schemas.microsoft.com/office/drawing/2014/main" id="{071760C5-8CE8-724D-9103-AF6D45A0A8F1}"/>
              </a:ext>
            </a:extLst>
          </p:cNvPr>
          <p:cNvPicPr>
            <a:picLocks noChangeAspect="1"/>
          </p:cNvPicPr>
          <p:nvPr/>
        </p:nvPicPr>
        <p:blipFill>
          <a:blip r:embed="rId2"/>
          <a:stretch>
            <a:fillRect/>
          </a:stretch>
        </p:blipFill>
        <p:spPr>
          <a:xfrm>
            <a:off x="1026793" y="1040838"/>
            <a:ext cx="9543671" cy="3527896"/>
          </a:xfrm>
          <a:prstGeom prst="rect">
            <a:avLst/>
          </a:prstGeom>
        </p:spPr>
      </p:pic>
      <p:sp>
        <p:nvSpPr>
          <p:cNvPr id="9" name="TextBox 8">
            <a:extLst>
              <a:ext uri="{FF2B5EF4-FFF2-40B4-BE49-F238E27FC236}">
                <a16:creationId xmlns:a16="http://schemas.microsoft.com/office/drawing/2014/main" id="{1F2DA196-1D0B-2C47-B81C-6278710B2AE4}"/>
              </a:ext>
            </a:extLst>
          </p:cNvPr>
          <p:cNvSpPr txBox="1"/>
          <p:nvPr/>
        </p:nvSpPr>
        <p:spPr>
          <a:xfrm>
            <a:off x="1231392" y="4568734"/>
            <a:ext cx="9339072" cy="1631216"/>
          </a:xfrm>
          <a:prstGeom prst="rect">
            <a:avLst/>
          </a:prstGeom>
          <a:noFill/>
        </p:spPr>
        <p:txBody>
          <a:bodyPr wrap="square" rtlCol="0">
            <a:spAutoFit/>
          </a:bodyPr>
          <a:lstStyle/>
          <a:p>
            <a:pPr marL="285750" indent="-285750">
              <a:buFont typeface="Wingdings" pitchFamily="2" charset="2"/>
              <a:buChar char="Ø"/>
            </a:pPr>
            <a:r>
              <a:rPr lang="en-US" sz="2000" dirty="0">
                <a:latin typeface="Sitka Text" panose="02000505000000020004" pitchFamily="2" charset="0"/>
              </a:rPr>
              <a:t>Run the regression on last year’s ESG score, Environment Score, and total emissions on green bond indicator.</a:t>
            </a:r>
          </a:p>
          <a:p>
            <a:endParaRPr lang="en-US" sz="2000" dirty="0">
              <a:latin typeface="Sitka Text" panose="02000505000000020004" pitchFamily="2" charset="0"/>
            </a:endParaRPr>
          </a:p>
          <a:p>
            <a:pPr marL="285750" indent="-285750">
              <a:buFont typeface="Wingdings" pitchFamily="2" charset="2"/>
              <a:buChar char="Ø"/>
            </a:pPr>
            <a:r>
              <a:rPr lang="en-US" sz="2000" b="1" dirty="0">
                <a:latin typeface="Sitka Text" panose="02000505000000020004" pitchFamily="2" charset="0"/>
              </a:rPr>
              <a:t>Key Take-away</a:t>
            </a:r>
            <a:r>
              <a:rPr lang="en-US" sz="2000" dirty="0">
                <a:latin typeface="Sitka Text" panose="02000505000000020004" pitchFamily="2" charset="0"/>
              </a:rPr>
              <a:t>: Firms with low ESG score, low environment score, and high emissions issue the green bonds.</a:t>
            </a:r>
          </a:p>
        </p:txBody>
      </p:sp>
    </p:spTree>
    <p:extLst>
      <p:ext uri="{BB962C8B-B14F-4D97-AF65-F5344CB8AC3E}">
        <p14:creationId xmlns:p14="http://schemas.microsoft.com/office/powerpoint/2010/main" val="1209381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17" y="0"/>
            <a:ext cx="11788965" cy="860685"/>
          </a:xfrm>
        </p:spPr>
        <p:txBody>
          <a:bodyPr/>
          <a:lstStyle/>
          <a:p>
            <a:r>
              <a:rPr lang="en-US" dirty="0">
                <a:solidFill>
                  <a:prstClr val="white"/>
                </a:solidFill>
              </a:rPr>
              <a:t>Results </a:t>
            </a:r>
            <a:br>
              <a:rPr lang="en-US" dirty="0">
                <a:solidFill>
                  <a:prstClr val="white"/>
                </a:solidFill>
              </a:rPr>
            </a:br>
            <a:r>
              <a:rPr lang="en-US" sz="2000" dirty="0">
                <a:solidFill>
                  <a:prstClr val="white"/>
                </a:solidFill>
                <a:latin typeface="Sitka Text" panose="02000505000000020004" pitchFamily="2" charset="0"/>
              </a:rPr>
              <a:t>Environment Performance of Green Bond Issuers : Post-Issuance</a:t>
            </a:r>
            <a:endParaRPr lang="en-US" dirty="0"/>
          </a:p>
        </p:txBody>
      </p:sp>
      <p:sp>
        <p:nvSpPr>
          <p:cNvPr id="3" name="Text Placeholder 2"/>
          <p:cNvSpPr>
            <a:spLocks noGrp="1"/>
          </p:cNvSpPr>
          <p:nvPr>
            <p:ph type="body" idx="1"/>
          </p:nvPr>
        </p:nvSpPr>
        <p:spPr/>
        <p:txBody>
          <a:bodyPr/>
          <a:lstStyle/>
          <a:p>
            <a:r>
              <a:rPr lang="en-US" dirty="0"/>
              <a:t> </a:t>
            </a:r>
          </a:p>
        </p:txBody>
      </p:sp>
      <p:pic>
        <p:nvPicPr>
          <p:cNvPr id="7" name="Picture 6">
            <a:extLst>
              <a:ext uri="{FF2B5EF4-FFF2-40B4-BE49-F238E27FC236}">
                <a16:creationId xmlns:a16="http://schemas.microsoft.com/office/drawing/2014/main" id="{AE657F8F-CEF2-B741-83EF-6E8DFCE5F0C8}"/>
              </a:ext>
            </a:extLst>
          </p:cNvPr>
          <p:cNvPicPr>
            <a:picLocks noChangeAspect="1"/>
          </p:cNvPicPr>
          <p:nvPr/>
        </p:nvPicPr>
        <p:blipFill>
          <a:blip r:embed="rId2"/>
          <a:stretch>
            <a:fillRect/>
          </a:stretch>
        </p:blipFill>
        <p:spPr>
          <a:xfrm>
            <a:off x="1389888" y="1032204"/>
            <a:ext cx="9156192" cy="3271572"/>
          </a:xfrm>
          <a:prstGeom prst="rect">
            <a:avLst/>
          </a:prstGeom>
        </p:spPr>
      </p:pic>
      <p:sp>
        <p:nvSpPr>
          <p:cNvPr id="8" name="TextBox 7">
            <a:extLst>
              <a:ext uri="{FF2B5EF4-FFF2-40B4-BE49-F238E27FC236}">
                <a16:creationId xmlns:a16="http://schemas.microsoft.com/office/drawing/2014/main" id="{014057AA-C71A-604C-8600-B71144F29FB2}"/>
              </a:ext>
            </a:extLst>
          </p:cNvPr>
          <p:cNvSpPr txBox="1"/>
          <p:nvPr/>
        </p:nvSpPr>
        <p:spPr>
          <a:xfrm>
            <a:off x="1389888" y="4475295"/>
            <a:ext cx="9009888" cy="1323439"/>
          </a:xfrm>
          <a:prstGeom prst="rect">
            <a:avLst/>
          </a:prstGeom>
          <a:noFill/>
        </p:spPr>
        <p:txBody>
          <a:bodyPr wrap="square" rtlCol="0">
            <a:spAutoFit/>
          </a:bodyPr>
          <a:lstStyle/>
          <a:p>
            <a:pPr marL="285750" indent="-285750">
              <a:buFont typeface="Wingdings" pitchFamily="2" charset="2"/>
              <a:buChar char="Ø"/>
            </a:pPr>
            <a:r>
              <a:rPr lang="en-US" sz="2000" dirty="0">
                <a:latin typeface="Sitka Text" panose="02000505000000020004" pitchFamily="2" charset="0"/>
              </a:rPr>
              <a:t>Regression of 2-years and 4-years ahead total emissions and total reported (or disclosed) emissions on green bond indicator.</a:t>
            </a:r>
          </a:p>
          <a:p>
            <a:pPr marL="285750" indent="-285750">
              <a:buFont typeface="Wingdings" pitchFamily="2" charset="2"/>
              <a:buChar char="Ø"/>
            </a:pPr>
            <a:endParaRPr lang="en-US" sz="2000" dirty="0">
              <a:latin typeface="Sitka Text" panose="02000505000000020004" pitchFamily="2" charset="0"/>
            </a:endParaRPr>
          </a:p>
          <a:p>
            <a:pPr marL="285750" indent="-285750">
              <a:buFont typeface="Wingdings" pitchFamily="2" charset="2"/>
              <a:buChar char="Ø"/>
            </a:pPr>
            <a:r>
              <a:rPr lang="en-US" sz="2000" b="1" dirty="0">
                <a:latin typeface="Sitka Text" panose="02000505000000020004" pitchFamily="2" charset="0"/>
              </a:rPr>
              <a:t>Key Take-away</a:t>
            </a:r>
            <a:r>
              <a:rPr lang="en-US" sz="2000" dirty="0">
                <a:latin typeface="Sitka Text" panose="02000505000000020004" pitchFamily="2" charset="0"/>
              </a:rPr>
              <a:t>: No reduction in emissions even after 4 years.</a:t>
            </a:r>
          </a:p>
        </p:txBody>
      </p:sp>
    </p:spTree>
    <p:extLst>
      <p:ext uri="{BB962C8B-B14F-4D97-AF65-F5344CB8AC3E}">
        <p14:creationId xmlns:p14="http://schemas.microsoft.com/office/powerpoint/2010/main" val="69141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CE1C-DF23-064F-B819-83FEE3CABAF8}"/>
              </a:ext>
            </a:extLst>
          </p:cNvPr>
          <p:cNvSpPr>
            <a:spLocks noGrp="1"/>
          </p:cNvSpPr>
          <p:nvPr>
            <p:ph type="title"/>
          </p:nvPr>
        </p:nvSpPr>
        <p:spPr/>
        <p:txBody>
          <a:bodyPr/>
          <a:lstStyle/>
          <a:p>
            <a:r>
              <a:rPr lang="en-US" dirty="0"/>
              <a:t> Firm e</a:t>
            </a:r>
            <a:r>
              <a:rPr lang="en-US" dirty="0">
                <a:latin typeface="Sitka Text" panose="02000505000000020004" pitchFamily="2" charset="0"/>
              </a:rPr>
              <a:t>missions plotted on firm sales</a:t>
            </a:r>
          </a:p>
        </p:txBody>
      </p:sp>
      <p:pic>
        <p:nvPicPr>
          <p:cNvPr id="4" name="Picture 3">
            <a:extLst>
              <a:ext uri="{FF2B5EF4-FFF2-40B4-BE49-F238E27FC236}">
                <a16:creationId xmlns:a16="http://schemas.microsoft.com/office/drawing/2014/main" id="{5AE95358-7429-B443-B572-03DDDC6B0DC9}"/>
              </a:ext>
            </a:extLst>
          </p:cNvPr>
          <p:cNvPicPr>
            <a:picLocks noChangeAspect="1"/>
          </p:cNvPicPr>
          <p:nvPr/>
        </p:nvPicPr>
        <p:blipFill>
          <a:blip r:embed="rId2"/>
          <a:stretch>
            <a:fillRect/>
          </a:stretch>
        </p:blipFill>
        <p:spPr>
          <a:xfrm>
            <a:off x="2563622" y="1366520"/>
            <a:ext cx="6845300" cy="4978400"/>
          </a:xfrm>
          <a:prstGeom prst="rect">
            <a:avLst/>
          </a:prstGeom>
        </p:spPr>
      </p:pic>
      <p:sp>
        <p:nvSpPr>
          <p:cNvPr id="3" name="Text Placeholder 2">
            <a:extLst>
              <a:ext uri="{FF2B5EF4-FFF2-40B4-BE49-F238E27FC236}">
                <a16:creationId xmlns:a16="http://schemas.microsoft.com/office/drawing/2014/main" id="{442016F0-AC7C-314A-9616-66240D798DE6}"/>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883310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Rectangle 5"/>
          <p:cNvSpPr/>
          <p:nvPr/>
        </p:nvSpPr>
        <p:spPr>
          <a:xfrm>
            <a:off x="5293258" y="3378815"/>
            <a:ext cx="2302600" cy="461665"/>
          </a:xfrm>
          <a:prstGeom prst="rect">
            <a:avLst/>
          </a:prstGeom>
        </p:spPr>
        <p:txBody>
          <a:bodyPr wrap="square">
            <a:spAutoFit/>
          </a:bodyPr>
          <a:lstStyle/>
          <a:p>
            <a:r>
              <a:rPr lang="en-US" sz="2400" b="1" kern="0" dirty="0">
                <a:solidFill>
                  <a:schemeClr val="tx2">
                    <a:lumMod val="50000"/>
                  </a:schemeClr>
                </a:solidFill>
                <a:latin typeface="Sitka Text" panose="02000505000000020004" pitchFamily="2" charset="0"/>
              </a:rPr>
              <a:t>Conclusion</a:t>
            </a:r>
            <a:endParaRPr lang="en-US" sz="2400" dirty="0"/>
          </a:p>
        </p:txBody>
      </p:sp>
    </p:spTree>
    <p:extLst>
      <p:ext uri="{BB962C8B-B14F-4D97-AF65-F5344CB8AC3E}">
        <p14:creationId xmlns:p14="http://schemas.microsoft.com/office/powerpoint/2010/main" val="3203484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Text Placeholder 2"/>
          <p:cNvSpPr>
            <a:spLocks noGrp="1"/>
          </p:cNvSpPr>
          <p:nvPr>
            <p:ph type="body" idx="1"/>
          </p:nvPr>
        </p:nvSpPr>
        <p:spPr>
          <a:xfrm>
            <a:off x="201515" y="1010245"/>
            <a:ext cx="11577995" cy="5847755"/>
          </a:xfrm>
        </p:spPr>
        <p:txBody>
          <a:bodyPr/>
          <a:lstStyle/>
          <a:p>
            <a:pPr marL="342900" indent="-342900">
              <a:buFont typeface="Wingdings" panose="05000000000000000000" pitchFamily="2" charset="2"/>
              <a:buChar char="Ø"/>
            </a:pPr>
            <a:r>
              <a:rPr lang="en-US" sz="2000" dirty="0">
                <a:latin typeface="Sitka Text" panose="02000505000000020004" pitchFamily="2" charset="0"/>
              </a:rPr>
              <a:t>Influential extant theory (e.g., Pastor et al. 2021) suggests that socially conscious investors are willing to trade wealth for societal benefits, which translates into a positive premium, or lower yields, for green securities. </a:t>
            </a:r>
          </a:p>
          <a:p>
            <a:pPr marL="342900" indent="-342900">
              <a:buFont typeface="Wingdings" panose="05000000000000000000" pitchFamily="2" charset="2"/>
              <a:buChar char="Ø"/>
            </a:pPr>
            <a:endParaRPr lang="en-US" sz="2000" dirty="0">
              <a:latin typeface="Sitka Text" panose="02000505000000020004" pitchFamily="2" charset="0"/>
            </a:endParaRPr>
          </a:p>
          <a:p>
            <a:pPr marL="342900" indent="-342900">
              <a:buFont typeface="Wingdings" panose="05000000000000000000" pitchFamily="2" charset="2"/>
              <a:buChar char="Ø"/>
            </a:pPr>
            <a:r>
              <a:rPr lang="en-US" sz="2000" dirty="0">
                <a:latin typeface="Sitka Text" panose="02000505000000020004" pitchFamily="2" charset="0"/>
              </a:rPr>
              <a:t>Revisit the market pricing of green bonds in primary and secondary markets and examine the attendant environmental implications for both issuers and society. </a:t>
            </a:r>
          </a:p>
          <a:p>
            <a:pPr marL="342900" indent="-342900">
              <a:buFont typeface="Wingdings" panose="05000000000000000000" pitchFamily="2" charset="2"/>
              <a:buChar char="Ø"/>
            </a:pPr>
            <a:endParaRPr lang="en-US" sz="2000" dirty="0">
              <a:latin typeface="Sitka Text" panose="02000505000000020004" pitchFamily="2" charset="0"/>
            </a:endParaRPr>
          </a:p>
          <a:p>
            <a:pPr marL="342900" indent="-342900">
              <a:buFont typeface="Wingdings" panose="05000000000000000000" pitchFamily="2" charset="2"/>
              <a:buChar char="Ø"/>
            </a:pPr>
            <a:r>
              <a:rPr lang="en-US" sz="2000" b="1" dirty="0">
                <a:latin typeface="Sitka Text" panose="02000505000000020004" pitchFamily="2" charset="0"/>
              </a:rPr>
              <a:t>Shareholders Reaction</a:t>
            </a:r>
            <a:r>
              <a:rPr lang="en-US" sz="2000" dirty="0">
                <a:latin typeface="Sitka Text" panose="02000505000000020004" pitchFamily="2" charset="0"/>
              </a:rPr>
              <a:t>: U.S. green bonds dominate the overall market reaction and as U.S. green bond issuances are mainly driven by Tesla Inc., suggesting that such market reaction mostly captures a Tesla effect. </a:t>
            </a:r>
          </a:p>
          <a:p>
            <a:pPr marL="342900" indent="-342900">
              <a:buFont typeface="Wingdings" panose="05000000000000000000" pitchFamily="2" charset="2"/>
              <a:buChar char="Ø"/>
            </a:pPr>
            <a:endParaRPr lang="en-US" sz="2000" dirty="0">
              <a:latin typeface="Sitka Text" panose="02000505000000020004" pitchFamily="2" charset="0"/>
            </a:endParaRPr>
          </a:p>
          <a:p>
            <a:pPr marL="342900" indent="-342900">
              <a:buFont typeface="Wingdings" panose="05000000000000000000" pitchFamily="2" charset="2"/>
              <a:buChar char="Ø"/>
            </a:pPr>
            <a:r>
              <a:rPr lang="en-US" sz="2000" b="1" dirty="0">
                <a:latin typeface="Sitka Text" panose="02000505000000020004" pitchFamily="2" charset="0"/>
              </a:rPr>
              <a:t>Secondary Market Pricing</a:t>
            </a:r>
            <a:r>
              <a:rPr lang="en-US" sz="2000" dirty="0">
                <a:latin typeface="Sitka Text" panose="02000505000000020004" pitchFamily="2" charset="0"/>
              </a:rPr>
              <a:t>: Green bonds trade at a negative 23 basis premium in the secondary market, while this is mainly attributable to the green bonds of the financial sector rather than polluting (or brown ) sectors.</a:t>
            </a:r>
          </a:p>
          <a:p>
            <a:pPr marL="342900" indent="-342900">
              <a:buFont typeface="Wingdings" panose="05000000000000000000" pitchFamily="2" charset="2"/>
              <a:buChar char="Ø"/>
            </a:pPr>
            <a:endParaRPr lang="en-US" sz="2000" dirty="0">
              <a:latin typeface="Sitka Text" panose="02000505000000020004" pitchFamily="2" charset="0"/>
            </a:endParaRPr>
          </a:p>
          <a:p>
            <a:pPr marL="342900" indent="-342900">
              <a:buFont typeface="Wingdings" panose="05000000000000000000" pitchFamily="2" charset="2"/>
              <a:buChar char="Ø"/>
            </a:pPr>
            <a:r>
              <a:rPr lang="en-US" sz="2000" b="1" dirty="0">
                <a:latin typeface="Sitka Text" panose="02000505000000020004" pitchFamily="2" charset="0"/>
              </a:rPr>
              <a:t>Environment Performance</a:t>
            </a:r>
            <a:r>
              <a:rPr lang="en-US" sz="2000" dirty="0">
                <a:latin typeface="Sitka Text" panose="02000505000000020004" pitchFamily="2" charset="0"/>
              </a:rPr>
              <a:t>: Firms with weak environment performance issue green bonds with a commitment to improve. However, emissions didn’t improve even after 4 years. Situation is worse when only disclosed numbers rather than vendor-estimated emission numbers. </a:t>
            </a:r>
          </a:p>
        </p:txBody>
      </p:sp>
    </p:spTree>
    <p:extLst>
      <p:ext uri="{BB962C8B-B14F-4D97-AF65-F5344CB8AC3E}">
        <p14:creationId xmlns:p14="http://schemas.microsoft.com/office/powerpoint/2010/main" val="74704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A9A4-1903-A747-820C-EF821A428841}"/>
              </a:ext>
            </a:extLst>
          </p:cNvPr>
          <p:cNvSpPr>
            <a:spLocks noGrp="1"/>
          </p:cNvSpPr>
          <p:nvPr>
            <p:ph type="title"/>
          </p:nvPr>
        </p:nvSpPr>
        <p:spPr/>
        <p:txBody>
          <a:bodyPr/>
          <a:lstStyle/>
          <a:p>
            <a:r>
              <a:rPr lang="en-US" dirty="0">
                <a:latin typeface="Sitka Text" panose="02000505000000020004" pitchFamily="2" charset="0"/>
              </a:rPr>
              <a:t>Industry effects</a:t>
            </a:r>
          </a:p>
        </p:txBody>
      </p:sp>
      <p:sp>
        <p:nvSpPr>
          <p:cNvPr id="3" name="Text Placeholder 2">
            <a:extLst>
              <a:ext uri="{FF2B5EF4-FFF2-40B4-BE49-F238E27FC236}">
                <a16:creationId xmlns:a16="http://schemas.microsoft.com/office/drawing/2014/main" id="{51D21065-F0A3-D944-9990-1ADA873E13A7}"/>
              </a:ext>
            </a:extLst>
          </p:cNvPr>
          <p:cNvSpPr>
            <a:spLocks noGrp="1"/>
          </p:cNvSpPr>
          <p:nvPr>
            <p:ph type="body" idx="1"/>
          </p:nvPr>
        </p:nvSpPr>
        <p:spPr/>
        <p:txBody>
          <a:bodyPr/>
          <a:lstStyle/>
          <a:p>
            <a:r>
              <a:rPr lang="en-US" dirty="0"/>
              <a:t> </a:t>
            </a:r>
          </a:p>
        </p:txBody>
      </p:sp>
      <p:pic>
        <p:nvPicPr>
          <p:cNvPr id="4" name="Picture 3">
            <a:extLst>
              <a:ext uri="{FF2B5EF4-FFF2-40B4-BE49-F238E27FC236}">
                <a16:creationId xmlns:a16="http://schemas.microsoft.com/office/drawing/2014/main" id="{0D8CF7EE-F792-5D4E-8A21-BE39872418EA}"/>
              </a:ext>
            </a:extLst>
          </p:cNvPr>
          <p:cNvPicPr>
            <a:picLocks noChangeAspect="1"/>
          </p:cNvPicPr>
          <p:nvPr/>
        </p:nvPicPr>
        <p:blipFill>
          <a:blip r:embed="rId2"/>
          <a:stretch>
            <a:fillRect/>
          </a:stretch>
        </p:blipFill>
        <p:spPr>
          <a:xfrm>
            <a:off x="441960" y="1736641"/>
            <a:ext cx="5243809" cy="3808004"/>
          </a:xfrm>
          <a:prstGeom prst="rect">
            <a:avLst/>
          </a:prstGeom>
        </p:spPr>
      </p:pic>
      <p:pic>
        <p:nvPicPr>
          <p:cNvPr id="5" name="Picture 4">
            <a:extLst>
              <a:ext uri="{FF2B5EF4-FFF2-40B4-BE49-F238E27FC236}">
                <a16:creationId xmlns:a16="http://schemas.microsoft.com/office/drawing/2014/main" id="{0D6FE2C8-DC98-9040-838C-272E5F7E810E}"/>
              </a:ext>
            </a:extLst>
          </p:cNvPr>
          <p:cNvPicPr>
            <a:picLocks noChangeAspect="1"/>
          </p:cNvPicPr>
          <p:nvPr/>
        </p:nvPicPr>
        <p:blipFill>
          <a:blip r:embed="rId3"/>
          <a:stretch>
            <a:fillRect/>
          </a:stretch>
        </p:blipFill>
        <p:spPr>
          <a:xfrm>
            <a:off x="6506231" y="1736640"/>
            <a:ext cx="5132417" cy="3727113"/>
          </a:xfrm>
          <a:prstGeom prst="rect">
            <a:avLst/>
          </a:prstGeom>
        </p:spPr>
      </p:pic>
      <p:sp>
        <p:nvSpPr>
          <p:cNvPr id="6" name="TextBox 5">
            <a:extLst>
              <a:ext uri="{FF2B5EF4-FFF2-40B4-BE49-F238E27FC236}">
                <a16:creationId xmlns:a16="http://schemas.microsoft.com/office/drawing/2014/main" id="{64C38648-4A89-9F49-AEB0-CBB2C52352FB}"/>
              </a:ext>
            </a:extLst>
          </p:cNvPr>
          <p:cNvSpPr txBox="1"/>
          <p:nvPr/>
        </p:nvSpPr>
        <p:spPr>
          <a:xfrm>
            <a:off x="1190519" y="6258068"/>
            <a:ext cx="10631424" cy="369332"/>
          </a:xfrm>
          <a:prstGeom prst="rect">
            <a:avLst/>
          </a:prstGeom>
          <a:noFill/>
        </p:spPr>
        <p:txBody>
          <a:bodyPr wrap="square" rtlCol="0">
            <a:spAutoFit/>
          </a:bodyPr>
          <a:lstStyle/>
          <a:p>
            <a:r>
              <a:rPr lang="en-US" b="1" dirty="0">
                <a:solidFill>
                  <a:schemeClr val="accent1">
                    <a:lumMod val="50000"/>
                  </a:schemeClr>
                </a:solidFill>
                <a:latin typeface="Sitka Text" panose="02000505000000020004" pitchFamily="2" charset="0"/>
              </a:rPr>
              <a:t>Industry effect: High Emissions from Utility, Energy, Industrial, and Material Sectors.</a:t>
            </a:r>
          </a:p>
        </p:txBody>
      </p:sp>
    </p:spTree>
    <p:extLst>
      <p:ext uri="{BB962C8B-B14F-4D97-AF65-F5344CB8AC3E}">
        <p14:creationId xmlns:p14="http://schemas.microsoft.com/office/powerpoint/2010/main" val="81897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8F31-5A95-C94C-8248-C264309ED2C6}"/>
              </a:ext>
            </a:extLst>
          </p:cNvPr>
          <p:cNvSpPr>
            <a:spLocks noGrp="1"/>
          </p:cNvSpPr>
          <p:nvPr>
            <p:ph type="title"/>
          </p:nvPr>
        </p:nvSpPr>
        <p:spPr/>
        <p:txBody>
          <a:bodyPr/>
          <a:lstStyle/>
          <a:p>
            <a:r>
              <a:rPr lang="en-US" dirty="0"/>
              <a:t>Main Findings</a:t>
            </a:r>
          </a:p>
        </p:txBody>
      </p:sp>
      <p:sp>
        <p:nvSpPr>
          <p:cNvPr id="3" name="Text Placeholder 2">
            <a:extLst>
              <a:ext uri="{FF2B5EF4-FFF2-40B4-BE49-F238E27FC236}">
                <a16:creationId xmlns:a16="http://schemas.microsoft.com/office/drawing/2014/main" id="{14E12F44-9605-DB42-B860-E29C59581C5C}"/>
              </a:ext>
            </a:extLst>
          </p:cNvPr>
          <p:cNvSpPr>
            <a:spLocks noGrp="1"/>
          </p:cNvSpPr>
          <p:nvPr>
            <p:ph type="body" idx="1"/>
          </p:nvPr>
        </p:nvSpPr>
        <p:spPr>
          <a:xfrm>
            <a:off x="307003" y="1557746"/>
            <a:ext cx="11577995" cy="3935693"/>
          </a:xfrm>
        </p:spPr>
        <p:txBody>
          <a:bodyPr/>
          <a:lstStyle/>
          <a:p>
            <a:pPr marL="342900" indent="-342900">
              <a:buFont typeface="Wingdings" pitchFamily="2" charset="2"/>
              <a:buChar char="Ø"/>
            </a:pPr>
            <a:r>
              <a:rPr lang="en-US" dirty="0">
                <a:latin typeface="Sitka Text" panose="02000505000000020004" pitchFamily="2" charset="0"/>
              </a:rPr>
              <a:t>There is no association between carbon emissions and stock returns (or with firm performance) after adjusting for the firm size, industry effect, and difference between estimated values (by the vendor) and actual disclosed values.</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Increase in carbon pricing can change the situation. However, increase in pricing should be substantial.</a:t>
            </a:r>
          </a:p>
          <a:p>
            <a:pPr marL="342900" indent="-342900">
              <a:buFont typeface="Wingdings" pitchFamily="2" charset="2"/>
              <a:buChar char="Ø"/>
            </a:pPr>
            <a:endParaRPr lang="en-US" dirty="0">
              <a:latin typeface="Sitka Text" panose="02000505000000020004" pitchFamily="2" charset="0"/>
            </a:endParaRPr>
          </a:p>
          <a:p>
            <a:pPr marL="342900" indent="-342900">
              <a:buFont typeface="Wingdings" pitchFamily="2" charset="2"/>
              <a:buChar char="Ø"/>
            </a:pPr>
            <a:r>
              <a:rPr lang="en-US" dirty="0">
                <a:latin typeface="Sitka Text" panose="02000505000000020004" pitchFamily="2" charset="0"/>
              </a:rPr>
              <a:t>Paris Agreement did not change this relation, at least in the short run (till 3 years). </a:t>
            </a:r>
          </a:p>
          <a:p>
            <a:endParaRPr lang="en-US" dirty="0"/>
          </a:p>
        </p:txBody>
      </p:sp>
    </p:spTree>
    <p:extLst>
      <p:ext uri="{BB962C8B-B14F-4D97-AF65-F5344CB8AC3E}">
        <p14:creationId xmlns:p14="http://schemas.microsoft.com/office/powerpoint/2010/main" val="153942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8429" y="1195653"/>
            <a:ext cx="11803544" cy="174470"/>
          </a:xfrm>
          <a:custGeom>
            <a:avLst/>
            <a:gdLst/>
            <a:ahLst/>
            <a:cxnLst/>
            <a:rect l="l" t="t" r="r" b="b"/>
            <a:pathLst>
              <a:path w="5584825" h="82550">
                <a:moveTo>
                  <a:pt x="5533779" y="0"/>
                </a:moveTo>
                <a:lnTo>
                  <a:pt x="50800" y="0"/>
                </a:lnTo>
                <a:lnTo>
                  <a:pt x="31075" y="4008"/>
                </a:lnTo>
                <a:lnTo>
                  <a:pt x="14922" y="14922"/>
                </a:lnTo>
                <a:lnTo>
                  <a:pt x="4008" y="31075"/>
                </a:lnTo>
                <a:lnTo>
                  <a:pt x="0" y="50800"/>
                </a:lnTo>
                <a:lnTo>
                  <a:pt x="0" y="82384"/>
                </a:lnTo>
                <a:lnTo>
                  <a:pt x="5584580" y="82384"/>
                </a:lnTo>
                <a:lnTo>
                  <a:pt x="5584580" y="50800"/>
                </a:lnTo>
                <a:lnTo>
                  <a:pt x="5580571" y="31075"/>
                </a:lnTo>
                <a:lnTo>
                  <a:pt x="5569657" y="14922"/>
                </a:lnTo>
                <a:lnTo>
                  <a:pt x="5553504" y="4008"/>
                </a:lnTo>
                <a:lnTo>
                  <a:pt x="5533779" y="0"/>
                </a:lnTo>
                <a:close/>
              </a:path>
            </a:pathLst>
          </a:custGeom>
          <a:solidFill>
            <a:srgbClr val="0C264C"/>
          </a:solidFill>
        </p:spPr>
        <p:txBody>
          <a:bodyPr wrap="square" lIns="0" tIns="0" rIns="0" bIns="0" rtlCol="0"/>
          <a:lstStyle/>
          <a:p>
            <a:pPr defTabSz="1932584"/>
            <a:endParaRPr sz="3804">
              <a:solidFill>
                <a:prstClr val="black"/>
              </a:solidFill>
              <a:latin typeface="Calibri"/>
            </a:endParaRPr>
          </a:p>
        </p:txBody>
      </p:sp>
      <p:grpSp>
        <p:nvGrpSpPr>
          <p:cNvPr id="3" name="object 3"/>
          <p:cNvGrpSpPr/>
          <p:nvPr/>
        </p:nvGrpSpPr>
        <p:grpSpPr>
          <a:xfrm>
            <a:off x="126066" y="1123290"/>
            <a:ext cx="11928270" cy="871765"/>
            <a:chOff x="87743" y="610145"/>
            <a:chExt cx="5635625" cy="517525"/>
          </a:xfrm>
        </p:grpSpPr>
        <p:pic>
          <p:nvPicPr>
            <p:cNvPr id="4" name="object 4"/>
            <p:cNvPicPr/>
            <p:nvPr/>
          </p:nvPicPr>
          <p:blipFill>
            <a:blip r:embed="rId2" cstate="print"/>
            <a:stretch>
              <a:fillRect/>
            </a:stretch>
          </p:blipFill>
          <p:spPr>
            <a:xfrm>
              <a:off x="138544" y="1025880"/>
              <a:ext cx="101599" cy="101600"/>
            </a:xfrm>
            <a:prstGeom prst="rect">
              <a:avLst/>
            </a:prstGeom>
          </p:spPr>
        </p:pic>
        <p:pic>
          <p:nvPicPr>
            <p:cNvPr id="5" name="object 5"/>
            <p:cNvPicPr/>
            <p:nvPr/>
          </p:nvPicPr>
          <p:blipFill>
            <a:blip r:embed="rId3" cstate="print"/>
            <a:stretch>
              <a:fillRect/>
            </a:stretch>
          </p:blipFill>
          <p:spPr>
            <a:xfrm>
              <a:off x="189344" y="1013180"/>
              <a:ext cx="5533706" cy="114300"/>
            </a:xfrm>
            <a:prstGeom prst="rect">
              <a:avLst/>
            </a:prstGeom>
          </p:spPr>
        </p:pic>
        <p:pic>
          <p:nvPicPr>
            <p:cNvPr id="6" name="object 6"/>
            <p:cNvPicPr/>
            <p:nvPr/>
          </p:nvPicPr>
          <p:blipFill>
            <a:blip r:embed="rId4" cstate="print"/>
            <a:stretch>
              <a:fillRect/>
            </a:stretch>
          </p:blipFill>
          <p:spPr>
            <a:xfrm>
              <a:off x="5672323" y="616280"/>
              <a:ext cx="50727" cy="409600"/>
            </a:xfrm>
            <a:prstGeom prst="rect">
              <a:avLst/>
            </a:prstGeom>
          </p:spPr>
        </p:pic>
        <p:sp>
          <p:nvSpPr>
            <p:cNvPr id="7" name="object 7"/>
            <p:cNvSpPr/>
            <p:nvPr/>
          </p:nvSpPr>
          <p:spPr>
            <a:xfrm>
              <a:off x="87743" y="610145"/>
              <a:ext cx="5584825" cy="466725"/>
            </a:xfrm>
            <a:custGeom>
              <a:avLst/>
              <a:gdLst/>
              <a:ahLst/>
              <a:cxnLst/>
              <a:rect l="l" t="t" r="r" b="b"/>
              <a:pathLst>
                <a:path w="5584825" h="466725">
                  <a:moveTo>
                    <a:pt x="5584580" y="0"/>
                  </a:moveTo>
                  <a:lnTo>
                    <a:pt x="0" y="0"/>
                  </a:lnTo>
                  <a:lnTo>
                    <a:pt x="0" y="415734"/>
                  </a:lnTo>
                  <a:lnTo>
                    <a:pt x="4008" y="435459"/>
                  </a:lnTo>
                  <a:lnTo>
                    <a:pt x="14922" y="451612"/>
                  </a:lnTo>
                  <a:lnTo>
                    <a:pt x="31075" y="462526"/>
                  </a:lnTo>
                  <a:lnTo>
                    <a:pt x="50800" y="466535"/>
                  </a:lnTo>
                  <a:lnTo>
                    <a:pt x="5533779" y="466535"/>
                  </a:lnTo>
                  <a:lnTo>
                    <a:pt x="5553504" y="462526"/>
                  </a:lnTo>
                  <a:lnTo>
                    <a:pt x="5569657" y="451612"/>
                  </a:lnTo>
                  <a:lnTo>
                    <a:pt x="5580571" y="435459"/>
                  </a:lnTo>
                  <a:lnTo>
                    <a:pt x="5584580" y="415734"/>
                  </a:lnTo>
                  <a:lnTo>
                    <a:pt x="5584580" y="0"/>
                  </a:lnTo>
                  <a:close/>
                </a:path>
              </a:pathLst>
            </a:custGeom>
            <a:solidFill>
              <a:srgbClr val="0C264C"/>
            </a:solidFill>
          </p:spPr>
          <p:txBody>
            <a:bodyPr wrap="square" lIns="0" tIns="0" rIns="0" bIns="0" rtlCol="0"/>
            <a:lstStyle/>
            <a:p>
              <a:pPr algn="ctr" defTabSz="1932584"/>
              <a:endParaRPr sz="3804" dirty="0">
                <a:solidFill>
                  <a:prstClr val="black"/>
                </a:solidFill>
                <a:latin typeface="Calibri"/>
              </a:endParaRPr>
            </a:p>
          </p:txBody>
        </p:sp>
        <p:sp>
          <p:nvSpPr>
            <p:cNvPr id="8" name="object 8"/>
            <p:cNvSpPr/>
            <p:nvPr/>
          </p:nvSpPr>
          <p:spPr>
            <a:xfrm>
              <a:off x="5672323" y="654383"/>
              <a:ext cx="0" cy="391160"/>
            </a:xfrm>
            <a:custGeom>
              <a:avLst/>
              <a:gdLst/>
              <a:ahLst/>
              <a:cxnLst/>
              <a:rect l="l" t="t" r="r" b="b"/>
              <a:pathLst>
                <a:path h="391159">
                  <a:moveTo>
                    <a:pt x="0" y="390547"/>
                  </a:moveTo>
                  <a:lnTo>
                    <a:pt x="0" y="0"/>
                  </a:lnTo>
                </a:path>
              </a:pathLst>
            </a:custGeom>
            <a:ln w="3175">
              <a:solidFill>
                <a:srgbClr val="7F7F7F"/>
              </a:solidFill>
            </a:ln>
          </p:spPr>
          <p:txBody>
            <a:bodyPr wrap="square" lIns="0" tIns="0" rIns="0" bIns="0" rtlCol="0"/>
            <a:lstStyle/>
            <a:p>
              <a:pPr defTabSz="1932584"/>
              <a:endParaRPr sz="3804">
                <a:solidFill>
                  <a:prstClr val="black"/>
                </a:solidFill>
                <a:latin typeface="Calibri"/>
              </a:endParaRPr>
            </a:p>
          </p:txBody>
        </p:sp>
        <p:sp>
          <p:nvSpPr>
            <p:cNvPr id="9" name="object 9"/>
            <p:cNvSpPr/>
            <p:nvPr/>
          </p:nvSpPr>
          <p:spPr>
            <a:xfrm>
              <a:off x="5672323" y="641682"/>
              <a:ext cx="0" cy="12700"/>
            </a:xfrm>
            <a:custGeom>
              <a:avLst/>
              <a:gdLst/>
              <a:ahLst/>
              <a:cxnLst/>
              <a:rect l="l" t="t" r="r" b="b"/>
              <a:pathLst>
                <a:path h="12700">
                  <a:moveTo>
                    <a:pt x="0" y="12700"/>
                  </a:moveTo>
                  <a:lnTo>
                    <a:pt x="0" y="0"/>
                  </a:lnTo>
                </a:path>
              </a:pathLst>
            </a:custGeom>
            <a:ln w="3175">
              <a:solidFill>
                <a:srgbClr val="AFAFAF"/>
              </a:solidFill>
            </a:ln>
          </p:spPr>
          <p:txBody>
            <a:bodyPr wrap="square" lIns="0" tIns="0" rIns="0" bIns="0" rtlCol="0"/>
            <a:lstStyle/>
            <a:p>
              <a:pPr defTabSz="1932584"/>
              <a:endParaRPr sz="3804">
                <a:solidFill>
                  <a:prstClr val="black"/>
                </a:solidFill>
                <a:latin typeface="Calibri"/>
              </a:endParaRPr>
            </a:p>
          </p:txBody>
        </p:sp>
        <p:sp>
          <p:nvSpPr>
            <p:cNvPr id="10" name="object 10"/>
            <p:cNvSpPr/>
            <p:nvPr/>
          </p:nvSpPr>
          <p:spPr>
            <a:xfrm>
              <a:off x="5672323" y="628982"/>
              <a:ext cx="0" cy="12700"/>
            </a:xfrm>
            <a:custGeom>
              <a:avLst/>
              <a:gdLst/>
              <a:ahLst/>
              <a:cxnLst/>
              <a:rect l="l" t="t" r="r" b="b"/>
              <a:pathLst>
                <a:path h="12700">
                  <a:moveTo>
                    <a:pt x="0" y="12700"/>
                  </a:moveTo>
                  <a:lnTo>
                    <a:pt x="0" y="0"/>
                  </a:lnTo>
                </a:path>
              </a:pathLst>
            </a:custGeom>
            <a:ln w="3175">
              <a:solidFill>
                <a:srgbClr val="CECECE"/>
              </a:solidFill>
            </a:ln>
          </p:spPr>
          <p:txBody>
            <a:bodyPr wrap="square" lIns="0" tIns="0" rIns="0" bIns="0" rtlCol="0"/>
            <a:lstStyle/>
            <a:p>
              <a:pPr defTabSz="1932584"/>
              <a:endParaRPr sz="3804">
                <a:solidFill>
                  <a:prstClr val="black"/>
                </a:solidFill>
                <a:latin typeface="Calibri"/>
              </a:endParaRPr>
            </a:p>
          </p:txBody>
        </p:sp>
        <p:sp>
          <p:nvSpPr>
            <p:cNvPr id="11" name="object 11"/>
            <p:cNvSpPr/>
            <p:nvPr/>
          </p:nvSpPr>
          <p:spPr>
            <a:xfrm>
              <a:off x="5672323" y="616282"/>
              <a:ext cx="0" cy="12700"/>
            </a:xfrm>
            <a:custGeom>
              <a:avLst/>
              <a:gdLst/>
              <a:ahLst/>
              <a:cxnLst/>
              <a:rect l="l" t="t" r="r" b="b"/>
              <a:pathLst>
                <a:path h="12700">
                  <a:moveTo>
                    <a:pt x="0" y="12700"/>
                  </a:moveTo>
                  <a:lnTo>
                    <a:pt x="0" y="0"/>
                  </a:lnTo>
                </a:path>
              </a:pathLst>
            </a:custGeom>
            <a:ln w="3175">
              <a:solidFill>
                <a:srgbClr val="EFEFEF"/>
              </a:solidFill>
            </a:ln>
          </p:spPr>
          <p:txBody>
            <a:bodyPr wrap="square" lIns="0" tIns="0" rIns="0" bIns="0" rtlCol="0"/>
            <a:lstStyle/>
            <a:p>
              <a:pPr defTabSz="1932584"/>
              <a:endParaRPr sz="3804">
                <a:solidFill>
                  <a:prstClr val="black"/>
                </a:solidFill>
                <a:latin typeface="Calibri"/>
              </a:endParaRPr>
            </a:p>
          </p:txBody>
        </p:sp>
      </p:grpSp>
      <p:sp>
        <p:nvSpPr>
          <p:cNvPr id="12" name="object 12"/>
          <p:cNvSpPr txBox="1">
            <a:spLocks noGrp="1"/>
          </p:cNvSpPr>
          <p:nvPr>
            <p:ph type="title"/>
          </p:nvPr>
        </p:nvSpPr>
        <p:spPr>
          <a:xfrm>
            <a:off x="188429" y="1195653"/>
            <a:ext cx="11175069" cy="478801"/>
          </a:xfrm>
          <a:prstGeom prst="rect">
            <a:avLst/>
          </a:prstGeom>
        </p:spPr>
        <p:txBody>
          <a:bodyPr vert="horz" wrap="square" lIns="0" tIns="32210" rIns="0" bIns="0" rtlCol="0">
            <a:spAutoFit/>
          </a:bodyPr>
          <a:lstStyle/>
          <a:p>
            <a:pPr marL="26841" algn="ctr">
              <a:spcBef>
                <a:spcPts val="254"/>
              </a:spcBef>
            </a:pPr>
            <a:r>
              <a:rPr lang="en-US" sz="2900" spc="-180" dirty="0">
                <a:latin typeface="Sitka Text" panose="02000505000000020004" pitchFamily="2" charset="0"/>
              </a:rPr>
              <a:t>Rethinking </a:t>
            </a:r>
            <a:r>
              <a:rPr lang="en-US" sz="2900" dirty="0">
                <a:latin typeface="Sitka Text" panose="02000505000000020004" pitchFamily="2" charset="0"/>
              </a:rPr>
              <a:t>the Value and Emission Implications of Green Bonds</a:t>
            </a:r>
            <a:endParaRPr sz="2900" spc="-180" dirty="0">
              <a:latin typeface="Sitka Text" panose="02000505000000020004" pitchFamily="2" charset="0"/>
            </a:endParaRP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80524" defTabSz="1932584">
              <a:lnSpc>
                <a:spcPts val="1427"/>
              </a:lnSpc>
            </a:pPr>
            <a:r>
              <a:rPr lang="en-US" dirty="0">
                <a:solidFill>
                  <a:prstClr val="black"/>
                </a:solidFill>
              </a:rPr>
              <a:t> </a:t>
            </a:r>
            <a:endParaRPr dirty="0">
              <a:solidFill>
                <a:prstClr val="black"/>
              </a:solidFill>
            </a:endParaRPr>
          </a:p>
        </p:txBody>
      </p:sp>
      <p:sp>
        <p:nvSpPr>
          <p:cNvPr id="13" name="object 13"/>
          <p:cNvSpPr txBox="1"/>
          <p:nvPr/>
        </p:nvSpPr>
        <p:spPr>
          <a:xfrm>
            <a:off x="2148347" y="2404920"/>
            <a:ext cx="2963980" cy="629060"/>
          </a:xfrm>
          <a:prstGeom prst="rect">
            <a:avLst/>
          </a:prstGeom>
        </p:spPr>
        <p:txBody>
          <a:bodyPr vert="horz" wrap="square" lIns="0" tIns="36236" rIns="0" bIns="0" rtlCol="0">
            <a:spAutoFit/>
          </a:bodyPr>
          <a:lstStyle/>
          <a:p>
            <a:pPr marL="26841" algn="ctr" defTabSz="1932584">
              <a:spcBef>
                <a:spcPts val="285"/>
              </a:spcBef>
            </a:pPr>
            <a:r>
              <a:rPr b="1" spc="-53" dirty="0">
                <a:solidFill>
                  <a:prstClr val="black"/>
                </a:solidFill>
                <a:latin typeface="Sitka Text" panose="02000505000000020004" pitchFamily="2" charset="0"/>
                <a:cs typeface="Tahoma"/>
              </a:rPr>
              <a:t>Jitendra</a:t>
            </a:r>
            <a:r>
              <a:rPr b="1" spc="-95" dirty="0">
                <a:solidFill>
                  <a:prstClr val="black"/>
                </a:solidFill>
                <a:latin typeface="Sitka Text" panose="02000505000000020004" pitchFamily="2" charset="0"/>
                <a:cs typeface="Tahoma"/>
              </a:rPr>
              <a:t> </a:t>
            </a:r>
            <a:r>
              <a:rPr b="1" spc="-85" dirty="0">
                <a:solidFill>
                  <a:prstClr val="black"/>
                </a:solidFill>
                <a:latin typeface="Sitka Text" panose="02000505000000020004" pitchFamily="2" charset="0"/>
                <a:cs typeface="Tahoma"/>
              </a:rPr>
              <a:t>Aswani</a:t>
            </a:r>
            <a:endParaRPr lang="en-US" b="1" spc="-85" dirty="0">
              <a:solidFill>
                <a:prstClr val="black"/>
              </a:solidFill>
              <a:latin typeface="Sitka Text" panose="02000505000000020004" pitchFamily="2" charset="0"/>
              <a:cs typeface="Tahoma"/>
            </a:endParaRPr>
          </a:p>
          <a:p>
            <a:pPr marL="26841" algn="ctr" defTabSz="1932584">
              <a:spcBef>
                <a:spcPts val="285"/>
              </a:spcBef>
            </a:pPr>
            <a:r>
              <a:rPr lang="en-US" spc="-85" dirty="0">
                <a:solidFill>
                  <a:prstClr val="black"/>
                </a:solidFill>
                <a:latin typeface="Sitka Text" panose="02000505000000020004" pitchFamily="2" charset="0"/>
                <a:cs typeface="Tahoma"/>
              </a:rPr>
              <a:t>Harvard University</a:t>
            </a:r>
            <a:endParaRPr dirty="0">
              <a:solidFill>
                <a:prstClr val="black"/>
              </a:solidFill>
              <a:latin typeface="Sitka Text" panose="02000505000000020004" pitchFamily="2" charset="0"/>
              <a:cs typeface="Tahoma"/>
            </a:endParaRPr>
          </a:p>
        </p:txBody>
      </p:sp>
      <p:sp>
        <p:nvSpPr>
          <p:cNvPr id="14" name="object 14"/>
          <p:cNvSpPr txBox="1"/>
          <p:nvPr/>
        </p:nvSpPr>
        <p:spPr>
          <a:xfrm>
            <a:off x="4950155" y="3645130"/>
            <a:ext cx="2494466" cy="241192"/>
          </a:xfrm>
          <a:prstGeom prst="rect">
            <a:avLst/>
          </a:prstGeom>
        </p:spPr>
        <p:txBody>
          <a:bodyPr vert="horz" wrap="square" lIns="0" tIns="25499" rIns="0" bIns="0" rtlCol="0">
            <a:spAutoFit/>
          </a:bodyPr>
          <a:lstStyle/>
          <a:p>
            <a:pPr marR="57709" algn="ctr" defTabSz="1932584"/>
            <a:r>
              <a:rPr lang="en-US" sz="1400" spc="-21" dirty="0">
                <a:solidFill>
                  <a:prstClr val="black"/>
                </a:solidFill>
                <a:latin typeface="Sitka Text" panose="02000505000000020004" pitchFamily="2" charset="0"/>
                <a:cs typeface="Trebuchet MS"/>
              </a:rPr>
              <a:t>4/15/2023</a:t>
            </a:r>
            <a:endParaRPr sz="1400" dirty="0">
              <a:solidFill>
                <a:prstClr val="black"/>
              </a:solidFill>
              <a:latin typeface="Sitka Text" panose="02000505000000020004" pitchFamily="2" charset="0"/>
              <a:cs typeface="Trebuchet MS"/>
            </a:endParaRPr>
          </a:p>
        </p:txBody>
      </p:sp>
      <p:sp>
        <p:nvSpPr>
          <p:cNvPr id="16" name="object 13"/>
          <p:cNvSpPr txBox="1"/>
          <p:nvPr/>
        </p:nvSpPr>
        <p:spPr>
          <a:xfrm>
            <a:off x="7205257" y="2375524"/>
            <a:ext cx="2963980" cy="629060"/>
          </a:xfrm>
          <a:prstGeom prst="rect">
            <a:avLst/>
          </a:prstGeom>
        </p:spPr>
        <p:txBody>
          <a:bodyPr vert="horz" wrap="square" lIns="0" tIns="36236" rIns="0" bIns="0" rtlCol="0">
            <a:spAutoFit/>
          </a:bodyPr>
          <a:lstStyle/>
          <a:p>
            <a:pPr marL="26841" algn="ctr" defTabSz="1932584">
              <a:spcBef>
                <a:spcPts val="285"/>
              </a:spcBef>
            </a:pPr>
            <a:r>
              <a:rPr lang="en-US" b="1" spc="-53" dirty="0">
                <a:solidFill>
                  <a:prstClr val="black"/>
                </a:solidFill>
                <a:latin typeface="Sitka Text" panose="02000505000000020004" pitchFamily="2" charset="0"/>
                <a:cs typeface="Tahoma"/>
              </a:rPr>
              <a:t>Shiva Rajgopal</a:t>
            </a:r>
            <a:endParaRPr lang="en-US" b="1" spc="-85" dirty="0">
              <a:solidFill>
                <a:prstClr val="black"/>
              </a:solidFill>
              <a:latin typeface="Sitka Text" panose="02000505000000020004" pitchFamily="2" charset="0"/>
              <a:cs typeface="Tahoma"/>
            </a:endParaRPr>
          </a:p>
          <a:p>
            <a:pPr marL="26841" algn="ctr" defTabSz="1932584">
              <a:spcBef>
                <a:spcPts val="285"/>
              </a:spcBef>
            </a:pPr>
            <a:r>
              <a:rPr lang="en-US" spc="-85" dirty="0">
                <a:solidFill>
                  <a:prstClr val="black"/>
                </a:solidFill>
                <a:latin typeface="Sitka Text" panose="02000505000000020004" pitchFamily="2" charset="0"/>
                <a:cs typeface="Tahoma"/>
              </a:rPr>
              <a:t>Columbia Business School</a:t>
            </a:r>
            <a:endParaRPr dirty="0">
              <a:solidFill>
                <a:prstClr val="black"/>
              </a:solidFill>
              <a:latin typeface="Sitka Text" panose="02000505000000020004" pitchFamily="2" charset="0"/>
              <a:cs typeface="Tahoma"/>
            </a:endParaRPr>
          </a:p>
        </p:txBody>
      </p:sp>
    </p:spTree>
    <p:extLst>
      <p:ext uri="{BB962C8B-B14F-4D97-AF65-F5344CB8AC3E}">
        <p14:creationId xmlns:p14="http://schemas.microsoft.com/office/powerpoint/2010/main" val="3735654702"/>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itka Text" panose="02000505000000020004" pitchFamily="2" charset="0"/>
              </a:rPr>
              <a:t>Overview</a:t>
            </a:r>
          </a:p>
        </p:txBody>
      </p:sp>
      <p:sp>
        <p:nvSpPr>
          <p:cNvPr id="3" name="Text Placeholder 2"/>
          <p:cNvSpPr>
            <a:spLocks noGrp="1"/>
          </p:cNvSpPr>
          <p:nvPr>
            <p:ph type="body" idx="1"/>
          </p:nvPr>
        </p:nvSpPr>
        <p:spPr>
          <a:xfrm>
            <a:off x="307003" y="1557746"/>
            <a:ext cx="11577995" cy="3220112"/>
          </a:xfrm>
        </p:spPr>
        <p:txBody>
          <a:bodyPr/>
          <a:lstStyle/>
          <a:p>
            <a:pPr marL="342900" indent="-342900">
              <a:buFont typeface="Wingdings" panose="05000000000000000000" pitchFamily="2" charset="2"/>
              <a:buChar char="Ø"/>
            </a:pPr>
            <a:r>
              <a:rPr lang="en-US" dirty="0">
                <a:latin typeface="Sitka Text" panose="02000505000000020004" pitchFamily="2" charset="0"/>
              </a:rPr>
              <a:t>Motivation and Related Literature</a:t>
            </a:r>
          </a:p>
          <a:p>
            <a:endParaRPr lang="en-US" dirty="0">
              <a:latin typeface="Sitka Text" panose="02000505000000020004" pitchFamily="2" charset="0"/>
            </a:endParaRPr>
          </a:p>
          <a:p>
            <a:pPr marL="342900" indent="-342900">
              <a:buFont typeface="Wingdings" panose="05000000000000000000" pitchFamily="2" charset="2"/>
              <a:buChar char="Ø"/>
            </a:pPr>
            <a:r>
              <a:rPr lang="en-US" dirty="0">
                <a:latin typeface="Sitka Text" panose="02000505000000020004" pitchFamily="2" charset="0"/>
              </a:rPr>
              <a:t>Research Question(s) and Findings (in brief)</a:t>
            </a:r>
          </a:p>
          <a:p>
            <a:endParaRPr lang="en-US" dirty="0">
              <a:latin typeface="Sitka Text" panose="02000505000000020004" pitchFamily="2" charset="0"/>
            </a:endParaRPr>
          </a:p>
          <a:p>
            <a:pPr marL="342900" indent="-342900">
              <a:buFont typeface="Wingdings" panose="05000000000000000000" pitchFamily="2" charset="2"/>
              <a:buChar char="Ø"/>
            </a:pPr>
            <a:r>
              <a:rPr lang="en-US" dirty="0">
                <a:latin typeface="Sitka Text" panose="02000505000000020004" pitchFamily="2" charset="0"/>
              </a:rPr>
              <a:t>Data and Methodology</a:t>
            </a: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dirty="0">
                <a:latin typeface="Sitka Text" panose="02000505000000020004" pitchFamily="2" charset="0"/>
              </a:rPr>
              <a:t>Results and Discussion</a:t>
            </a:r>
          </a:p>
          <a:p>
            <a:pPr marL="342900" indent="-342900">
              <a:buFont typeface="Wingdings" panose="05000000000000000000" pitchFamily="2" charset="2"/>
              <a:buChar char="Ø"/>
            </a:pPr>
            <a:endParaRPr lang="en-US" dirty="0">
              <a:latin typeface="Sitka Text" panose="02000505000000020004" pitchFamily="2" charset="0"/>
            </a:endParaRPr>
          </a:p>
          <a:p>
            <a:pPr marL="342900" indent="-342900">
              <a:buFont typeface="Wingdings" panose="05000000000000000000" pitchFamily="2" charset="2"/>
              <a:buChar char="Ø"/>
            </a:pPr>
            <a:r>
              <a:rPr lang="en-US" dirty="0">
                <a:latin typeface="Sitka Text" panose="02000505000000020004" pitchFamily="2" charset="0"/>
              </a:rPr>
              <a:t>Conclusion</a:t>
            </a:r>
          </a:p>
        </p:txBody>
      </p:sp>
    </p:spTree>
    <p:extLst>
      <p:ext uri="{BB962C8B-B14F-4D97-AF65-F5344CB8AC3E}">
        <p14:creationId xmlns:p14="http://schemas.microsoft.com/office/powerpoint/2010/main" val="127489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 </a:t>
            </a:r>
          </a:p>
        </p:txBody>
      </p:sp>
      <p:sp>
        <p:nvSpPr>
          <p:cNvPr id="5" name="Subtitle 4"/>
          <p:cNvSpPr>
            <a:spLocks noGrp="1"/>
          </p:cNvSpPr>
          <p:nvPr>
            <p:ph type="subTitle" idx="4"/>
          </p:nvPr>
        </p:nvSpPr>
        <p:spPr/>
        <p:txBody>
          <a:bodyPr/>
          <a:lstStyle/>
          <a:p>
            <a:r>
              <a:rPr lang="en-US" dirty="0"/>
              <a:t> </a:t>
            </a:r>
          </a:p>
        </p:txBody>
      </p:sp>
      <p:sp>
        <p:nvSpPr>
          <p:cNvPr id="6" name="Subtitle 4"/>
          <p:cNvSpPr txBox="1">
            <a:spLocks/>
          </p:cNvSpPr>
          <p:nvPr/>
        </p:nvSpPr>
        <p:spPr>
          <a:xfrm>
            <a:off x="3251363" y="3409593"/>
            <a:ext cx="6399632" cy="430887"/>
          </a:xfrm>
          <a:prstGeom prst="rect">
            <a:avLst/>
          </a:prstGeom>
        </p:spPr>
        <p:txBody>
          <a:bodyPr wrap="square" lIns="0" tIns="0" rIns="0" bIns="0">
            <a:spAutoFit/>
          </a:bodyPr>
          <a:lstStyle>
            <a:lvl1pPr marL="0">
              <a:defRPr sz="1100" b="0" i="0">
                <a:solidFill>
                  <a:schemeClr val="tx1"/>
                </a:solidFill>
                <a:latin typeface="Tahoma"/>
                <a:ea typeface="+mn-ea"/>
                <a:cs typeface="Tahoma"/>
              </a:defRPr>
            </a:lvl1pPr>
            <a:lvl2pPr marL="966292">
              <a:defRPr>
                <a:latin typeface="+mn-lt"/>
                <a:ea typeface="+mn-ea"/>
                <a:cs typeface="+mn-cs"/>
              </a:defRPr>
            </a:lvl2pPr>
            <a:lvl3pPr marL="1932584">
              <a:defRPr>
                <a:latin typeface="+mn-lt"/>
                <a:ea typeface="+mn-ea"/>
                <a:cs typeface="+mn-cs"/>
              </a:defRPr>
            </a:lvl3pPr>
            <a:lvl4pPr marL="2898877">
              <a:defRPr>
                <a:latin typeface="+mn-lt"/>
                <a:ea typeface="+mn-ea"/>
                <a:cs typeface="+mn-cs"/>
              </a:defRPr>
            </a:lvl4pPr>
            <a:lvl5pPr marL="3865169">
              <a:defRPr>
                <a:latin typeface="+mn-lt"/>
                <a:ea typeface="+mn-ea"/>
                <a:cs typeface="+mn-cs"/>
              </a:defRPr>
            </a:lvl5pPr>
            <a:lvl6pPr marL="4831461">
              <a:defRPr>
                <a:latin typeface="+mn-lt"/>
                <a:ea typeface="+mn-ea"/>
                <a:cs typeface="+mn-cs"/>
              </a:defRPr>
            </a:lvl6pPr>
            <a:lvl7pPr marL="5797753">
              <a:defRPr>
                <a:latin typeface="+mn-lt"/>
                <a:ea typeface="+mn-ea"/>
                <a:cs typeface="+mn-cs"/>
              </a:defRPr>
            </a:lvl7pPr>
            <a:lvl8pPr marL="6764045">
              <a:defRPr>
                <a:latin typeface="+mn-lt"/>
                <a:ea typeface="+mn-ea"/>
                <a:cs typeface="+mn-cs"/>
              </a:defRPr>
            </a:lvl8pPr>
            <a:lvl9pPr marL="7730338">
              <a:defRPr>
                <a:latin typeface="+mn-lt"/>
                <a:ea typeface="+mn-ea"/>
                <a:cs typeface="+mn-cs"/>
              </a:defRPr>
            </a:lvl9pPr>
          </a:lstStyle>
          <a:p>
            <a:r>
              <a:rPr lang="en-US" sz="2800" b="1" kern="0" dirty="0">
                <a:solidFill>
                  <a:schemeClr val="tx2">
                    <a:lumMod val="50000"/>
                  </a:schemeClr>
                </a:solidFill>
                <a:latin typeface="Sitka Text" panose="02000505000000020004" pitchFamily="2" charset="0"/>
              </a:rPr>
              <a:t>Motivation and Related Literature</a:t>
            </a:r>
          </a:p>
        </p:txBody>
      </p:sp>
    </p:spTree>
    <p:extLst>
      <p:ext uri="{BB962C8B-B14F-4D97-AF65-F5344CB8AC3E}">
        <p14:creationId xmlns:p14="http://schemas.microsoft.com/office/powerpoint/2010/main" val="39320728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4391</TotalTime>
  <Words>2249</Words>
  <Application>Microsoft Office PowerPoint</Application>
  <PresentationFormat>Widescreen</PresentationFormat>
  <Paragraphs>252</Paragraphs>
  <Slides>41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Cambria Math</vt:lpstr>
      <vt:lpstr>Sitka Text</vt:lpstr>
      <vt:lpstr>Tahoma</vt:lpstr>
      <vt:lpstr>Trebuchet MS</vt:lpstr>
      <vt:lpstr>Wingdings</vt:lpstr>
      <vt:lpstr>1_Office Theme</vt:lpstr>
      <vt:lpstr>Document</vt:lpstr>
      <vt:lpstr> </vt:lpstr>
      <vt:lpstr>Carbon Emissions and Stock Returns</vt:lpstr>
      <vt:lpstr>Firm Size and Industry Effect</vt:lpstr>
      <vt:lpstr> Firm emissions plotted on firm sales</vt:lpstr>
      <vt:lpstr>Industry effects</vt:lpstr>
      <vt:lpstr>Main Findings</vt:lpstr>
      <vt:lpstr>Rethinking the Value and Emission Implications of Green Bonds</vt:lpstr>
      <vt:lpstr>Overview</vt:lpstr>
      <vt:lpstr> </vt:lpstr>
      <vt:lpstr>Motivation ESG Investing and Green Bonds</vt:lpstr>
      <vt:lpstr>Motivation “Green” in Green Bonds</vt:lpstr>
      <vt:lpstr>Motivation </vt:lpstr>
      <vt:lpstr>Motivation Past Work</vt:lpstr>
      <vt:lpstr>Motivation Past Work (Contd.)</vt:lpstr>
      <vt:lpstr> </vt:lpstr>
      <vt:lpstr>Research Question(s)</vt:lpstr>
      <vt:lpstr>Findings In Brief</vt:lpstr>
      <vt:lpstr>Findings In Brief</vt:lpstr>
      <vt:lpstr> </vt:lpstr>
      <vt:lpstr>Data</vt:lpstr>
      <vt:lpstr>Data (Contd.)</vt:lpstr>
      <vt:lpstr>Data Bond-level Summary</vt:lpstr>
      <vt:lpstr>Concentration of Green Bonds – Public Issuers</vt:lpstr>
      <vt:lpstr>Concentration of Green Bonds (Cumulative) – Public Issuers</vt:lpstr>
      <vt:lpstr> </vt:lpstr>
      <vt:lpstr>Methodology Stock Market Reaction</vt:lpstr>
      <vt:lpstr>Methodology Secondary Market Pricing and Environment Performance</vt:lpstr>
      <vt:lpstr> </vt:lpstr>
      <vt:lpstr>Results Stock Market Reaction</vt:lpstr>
      <vt:lpstr>Results Stock Market Reaction</vt:lpstr>
      <vt:lpstr>Results Stock Market Reaction </vt:lpstr>
      <vt:lpstr> </vt:lpstr>
      <vt:lpstr>Results Secondary Market Risk-Return</vt:lpstr>
      <vt:lpstr>Results Secondary Market : Comparing Green Bonds vs Conventional Bonds</vt:lpstr>
      <vt:lpstr>Results Secondary Market : Comparing Green Bonds vs Conventional Bonds</vt:lpstr>
      <vt:lpstr>Results Secondary Market : Comparing Green Bonds vs Conventional Bonds</vt:lpstr>
      <vt:lpstr> </vt:lpstr>
      <vt:lpstr>Results  Environment Performance of Green Bond Issuers : Pre-Issuance</vt:lpstr>
      <vt:lpstr>Results  Environment Performance of Green Bond Issuers : Post-Issuance</vt:lpstr>
      <vt:lpstr> </vt:lpstr>
      <vt:lpstr>Conclusion</vt:lpstr>
    </vt:vector>
  </TitlesOfParts>
  <Company>HLS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Aswani, Jitendra</dc:creator>
  <cp:lastModifiedBy>Shivaram Rajgopal</cp:lastModifiedBy>
  <cp:revision>62</cp:revision>
  <dcterms:created xsi:type="dcterms:W3CDTF">2023-03-20T15:22:32Z</dcterms:created>
  <dcterms:modified xsi:type="dcterms:W3CDTF">2023-04-15T12:50:28Z</dcterms:modified>
</cp:coreProperties>
</file>