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0" r:id="rId4"/>
    <p:sldId id="271" r:id="rId5"/>
    <p:sldId id="273" r:id="rId6"/>
    <p:sldId id="281" r:id="rId7"/>
    <p:sldId id="258" r:id="rId8"/>
    <p:sldId id="276" r:id="rId9"/>
    <p:sldId id="274" r:id="rId10"/>
    <p:sldId id="259" r:id="rId11"/>
    <p:sldId id="275" r:id="rId12"/>
    <p:sldId id="279" r:id="rId13"/>
    <p:sldId id="266" r:id="rId14"/>
    <p:sldId id="277" r:id="rId15"/>
    <p:sldId id="278" r:id="rId16"/>
    <p:sldId id="280" r:id="rId17"/>
    <p:sldId id="267" r:id="rId18"/>
    <p:sldId id="269" r:id="rId1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0F6DB0-33F1-42B6-B471-AC87F7546187}" v="37" dt="2021-11-11T18:31:02.79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54" y="-4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577312095247349E-2"/>
          <c:y val="5.523641634347945E-2"/>
          <c:w val="0.8146505760853967"/>
          <c:h val="0.78953729098469438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Sheet2!$J$12</c:f>
              <c:strCache>
                <c:ptCount val="1"/>
                <c:pt idx="0">
                  <c:v>Tax Option w/o Reset (rt. axis)</c:v>
                </c:pt>
              </c:strCache>
            </c:strRef>
          </c:tx>
          <c:spPr>
            <a:pattFill prst="dkDnDiag">
              <a:fgClr>
                <a:srgbClr val="0070C0"/>
              </a:fgClr>
              <a:bgClr>
                <a:schemeClr val="bg1"/>
              </a:bgClr>
            </a:pattFill>
          </c:spPr>
          <c:invertIfNegative val="0"/>
          <c:cat>
            <c:numRef>
              <c:f>Sheet2!$G$13:$G$17</c:f>
              <c:numCache>
                <c:formatCode>0.0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</c:numCache>
            </c:numRef>
          </c:cat>
          <c:val>
            <c:numRef>
              <c:f>Sheet2!$J$13:$J$17</c:f>
              <c:numCache>
                <c:formatCode>0.000</c:formatCode>
                <c:ptCount val="5"/>
                <c:pt idx="0">
                  <c:v>1.665</c:v>
                </c:pt>
                <c:pt idx="1">
                  <c:v>1.617</c:v>
                </c:pt>
                <c:pt idx="2">
                  <c:v>1.569</c:v>
                </c:pt>
                <c:pt idx="3">
                  <c:v>1.522</c:v>
                </c:pt>
                <c:pt idx="4">
                  <c:v>1.4750000000000001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A6-4F30-9E07-A882ADA2777F}"/>
            </c:ext>
          </c:extLst>
        </c:ser>
        <c:ser>
          <c:idx val="3"/>
          <c:order val="3"/>
          <c:tx>
            <c:strRef>
              <c:f>Sheet2!$K$12</c:f>
              <c:strCache>
                <c:ptCount val="1"/>
                <c:pt idx="0">
                  <c:v>Tax Option w/Reset Less Tax on Gain (rt. axis)</c:v>
                </c:pt>
              </c:strCache>
            </c:strRef>
          </c:tx>
          <c:spPr>
            <a:pattFill prst="dkDnDiag">
              <a:fgClr>
                <a:srgbClr val="C00000"/>
              </a:fgClr>
              <a:bgClr>
                <a:schemeClr val="bg1"/>
              </a:bgClr>
            </a:pattFill>
          </c:spPr>
          <c:invertIfNegative val="0"/>
          <c:cat>
            <c:numRef>
              <c:f>Sheet2!$G$13:$G$17</c:f>
              <c:numCache>
                <c:formatCode>0.0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</c:numCache>
            </c:numRef>
          </c:cat>
          <c:val>
            <c:numRef>
              <c:f>Sheet2!$K$13:$K$17</c:f>
              <c:numCache>
                <c:formatCode>0.000</c:formatCode>
                <c:ptCount val="5"/>
                <c:pt idx="0">
                  <c:v>2.2850000000000001</c:v>
                </c:pt>
                <c:pt idx="1">
                  <c:v>2.1832549259202687</c:v>
                </c:pt>
                <c:pt idx="2">
                  <c:v>2.0815098518405377</c:v>
                </c:pt>
                <c:pt idx="3">
                  <c:v>1.9797647777608065</c:v>
                </c:pt>
                <c:pt idx="4">
                  <c:v>1.8780197036810757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A6-4F30-9E07-A882ADA27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984576"/>
        <c:axId val="168978304"/>
      </c:barChart>
      <c:lineChart>
        <c:grouping val="standard"/>
        <c:varyColors val="0"/>
        <c:ser>
          <c:idx val="0"/>
          <c:order val="0"/>
          <c:tx>
            <c:strRef>
              <c:f>Sheet2!$H$12</c:f>
              <c:strCache>
                <c:ptCount val="1"/>
                <c:pt idx="0">
                  <c:v>Tax-Smart Hold</c:v>
                </c:pt>
              </c:strCache>
            </c:strRef>
          </c:tx>
          <c:marker>
            <c:symbol val="none"/>
          </c:marker>
          <c:cat>
            <c:numRef>
              <c:f>Sheet2!$G$13:$G$17</c:f>
              <c:numCache>
                <c:formatCode>0.0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</c:numCache>
            </c:numRef>
          </c:cat>
          <c:val>
            <c:numRef>
              <c:f>Sheet2!$H$13:$H$17</c:f>
              <c:numCache>
                <c:formatCode>General</c:formatCode>
                <c:ptCount val="5"/>
                <c:pt idx="0">
                  <c:v>0.58799999999999997</c:v>
                </c:pt>
                <c:pt idx="1">
                  <c:v>0.54600000000000004</c:v>
                </c:pt>
                <c:pt idx="2">
                  <c:v>0.52100000000000002</c:v>
                </c:pt>
                <c:pt idx="3">
                  <c:v>0.496</c:v>
                </c:pt>
                <c:pt idx="4">
                  <c:v>0.47099999999999997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3A6-4F30-9E07-A882ADA2777F}"/>
            </c:ext>
          </c:extLst>
        </c:ser>
        <c:ser>
          <c:idx val="1"/>
          <c:order val="1"/>
          <c:tx>
            <c:strRef>
              <c:f>Sheet2!$I$12</c:f>
              <c:strCache>
                <c:ptCount val="1"/>
                <c:pt idx="0">
                  <c:v>Tax-Smart Sell/Rebuy</c:v>
                </c:pt>
              </c:strCache>
            </c:strRef>
          </c:tx>
          <c:marker>
            <c:symbol val="none"/>
          </c:marker>
          <c:cat>
            <c:numRef>
              <c:f>Sheet2!$G$13:$G$17</c:f>
              <c:numCache>
                <c:formatCode>0.0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</c:numCache>
            </c:numRef>
          </c:cat>
          <c:val>
            <c:numRef>
              <c:f>Sheet2!$I$13:$I$17</c:f>
              <c:numCache>
                <c:formatCode>General</c:formatCode>
                <c:ptCount val="5"/>
                <c:pt idx="0">
                  <c:v>0.79400000000000004</c:v>
                </c:pt>
                <c:pt idx="1">
                  <c:v>0.63500000000000001</c:v>
                </c:pt>
                <c:pt idx="2">
                  <c:v>0.50800000000000001</c:v>
                </c:pt>
                <c:pt idx="3">
                  <c:v>0.38100000000000001</c:v>
                </c:pt>
                <c:pt idx="4">
                  <c:v>0.255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3A6-4F30-9E07-A882ADA27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970112"/>
        <c:axId val="168976384"/>
      </c:lineChart>
      <c:catAx>
        <c:axId val="168970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Gain on Sale (</a:t>
                </a:r>
                <a:r>
                  <a:rPr lang="en-US" dirty="0" smtClean="0"/>
                  <a:t>130.940 </a:t>
                </a:r>
                <a:r>
                  <a:rPr lang="en-US" dirty="0"/>
                  <a:t>– Tax Basis)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68976384"/>
        <c:crosses val="autoZero"/>
        <c:auto val="1"/>
        <c:lblAlgn val="ctr"/>
        <c:lblOffset val="100"/>
        <c:noMultiLvlLbl val="1"/>
      </c:catAx>
      <c:valAx>
        <c:axId val="168976384"/>
        <c:scaling>
          <c:orientation val="minMax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Expected Return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8970112"/>
        <c:crosses val="autoZero"/>
        <c:crossBetween val="between"/>
      </c:valAx>
      <c:valAx>
        <c:axId val="168978304"/>
        <c:scaling>
          <c:orientation val="minMax"/>
          <c:max val="6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Tax Option Value Less Tax on Gain (% par)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168984576"/>
        <c:crosses val="max"/>
        <c:crossBetween val="between"/>
      </c:valAx>
      <c:catAx>
        <c:axId val="16898457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68978304"/>
        <c:crosses val="autoZero"/>
        <c:auto val="1"/>
        <c:lblAlgn val="ctr"/>
        <c:lblOffset val="100"/>
        <c:noMultiLvlLbl val="0"/>
      </c:catAx>
      <c:spPr>
        <a:solidFill>
          <a:srgbClr val="FFFFCC"/>
        </a:solidFill>
      </c:spPr>
    </c:plotArea>
    <c:legend>
      <c:legendPos val="r"/>
      <c:layout>
        <c:manualLayout>
          <c:xMode val="edge"/>
          <c:yMode val="edge"/>
          <c:x val="0.45342394035851902"/>
          <c:y val="7.8762992125984255E-2"/>
          <c:w val="0.44349081364829396"/>
          <c:h val="0.22070183727034121"/>
        </c:manualLayout>
      </c:layout>
      <c:overlay val="0"/>
      <c:spPr>
        <a:solidFill>
          <a:schemeClr val="bg1"/>
        </a:solidFill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legend>
    <c:plotVisOnly val="1"/>
    <c:dispBlanksAs val="gap"/>
    <c:showDLblsOverMax val="0"/>
  </c:chart>
  <c:spPr>
    <a:solidFill>
      <a:srgbClr val="CCECFF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0B30E-D2F9-417D-AB18-129D2489E6A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7F1A-76C7-4838-9DFA-EF375F6E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8DD2-F71D-48DC-AD8C-305C50A72393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4546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D829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90F5-23BD-45EE-86EA-45530FB0D4FF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25200" y="6337281"/>
            <a:ext cx="304800" cy="292119"/>
          </a:xfrm>
        </p:spPr>
        <p:txBody>
          <a:bodyPr lIns="0" tIns="0" rIns="0" bIns="0"/>
          <a:lstStyle>
            <a:lvl1pPr>
              <a:defRPr sz="1000" b="1" i="0">
                <a:solidFill>
                  <a:srgbClr val="44546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D829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F73EF-2320-4669-BBBA-7E7D294FB448}" type="datetime1">
              <a:rPr lang="en-US" smtClean="0"/>
              <a:t>11/12/2021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4546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D829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0F9F-FD78-4907-915F-0AB09C34B470}" type="datetime1">
              <a:rPr lang="en-US" smtClean="0"/>
              <a:t>11/12/2021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4546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C6C24-74D1-4835-9FBF-CA746C75EE13}" type="datetime1">
              <a:rPr lang="en-US" smtClean="0"/>
              <a:t>11/12/2021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4546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6" y="0"/>
            <a:ext cx="12191243" cy="3718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534924"/>
            <a:ext cx="1035812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D829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13467" y="2543627"/>
            <a:ext cx="7646034" cy="3518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CFE45-553F-465B-8F22-3525B2006486}" type="datetime1">
              <a:rPr lang="en-US" smtClean="0"/>
              <a:t>11/12/2021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250612" y="6337281"/>
            <a:ext cx="153670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44546A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323" y="1066800"/>
            <a:ext cx="10231677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3600" dirty="0"/>
              <a:t>The Tax-Smart Approach for Measuring and Maximizing After-Tax Performance</a:t>
            </a:r>
            <a:br>
              <a:rPr lang="en-US" sz="3600" dirty="0"/>
            </a:b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844971" y="2618739"/>
            <a:ext cx="9393555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7345" algn="l"/>
                <a:tab pos="3212465" algn="l"/>
              </a:tabLst>
            </a:pPr>
            <a:r>
              <a:rPr lang="en-US" sz="2800" spc="-10" dirty="0">
                <a:latin typeface="Calibri"/>
                <a:cs typeface="Calibri"/>
              </a:rPr>
              <a:t>IAQF</a:t>
            </a:r>
            <a:r>
              <a:rPr sz="2800" dirty="0">
                <a:latin typeface="Calibri"/>
                <a:cs typeface="Calibri"/>
              </a:rPr>
              <a:t>|</a:t>
            </a:r>
            <a:r>
              <a:rPr lang="en-US" sz="2800" dirty="0">
                <a:latin typeface="Calibri"/>
                <a:cs typeface="Calibri"/>
              </a:rPr>
              <a:t/>
            </a:r>
            <a:br>
              <a:rPr lang="en-US" sz="2800" dirty="0">
                <a:latin typeface="Calibri"/>
                <a:cs typeface="Calibri"/>
              </a:rPr>
            </a:br>
            <a:r>
              <a:rPr lang="en-US" sz="1800" i="1" spc="-5" dirty="0">
                <a:latin typeface="Calibri"/>
                <a:cs typeface="Calibri"/>
              </a:rPr>
              <a:t>November 17</a:t>
            </a:r>
            <a:r>
              <a:rPr sz="1800" i="1" dirty="0">
                <a:latin typeface="Calibri"/>
                <a:cs typeface="Calibri"/>
              </a:rPr>
              <a:t>,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2021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1564" y="2457447"/>
            <a:ext cx="10799445" cy="1905"/>
          </a:xfrm>
          <a:custGeom>
            <a:avLst/>
            <a:gdLst/>
            <a:ahLst/>
            <a:cxnLst/>
            <a:rect l="l" t="t" r="r" b="b"/>
            <a:pathLst>
              <a:path w="10799445" h="1905">
                <a:moveTo>
                  <a:pt x="0" y="0"/>
                </a:moveTo>
                <a:lnTo>
                  <a:pt x="10799235" y="1588"/>
                </a:lnTo>
              </a:path>
            </a:pathLst>
          </a:custGeom>
          <a:ln w="19050">
            <a:solidFill>
              <a:srgbClr val="5283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26269" y="4114800"/>
            <a:ext cx="4755731" cy="12824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910"/>
              </a:lnSpc>
              <a:spcBef>
                <a:spcPts val="100"/>
              </a:spcBef>
            </a:pPr>
            <a:endParaRPr lang="en-US" sz="3200" spc="-10" dirty="0" smtClean="0">
              <a:latin typeface="Calibri"/>
              <a:cs typeface="Calibri"/>
            </a:endParaRPr>
          </a:p>
          <a:p>
            <a:pPr marL="12700" algn="ctr">
              <a:lnSpc>
                <a:spcPts val="1910"/>
              </a:lnSpc>
              <a:spcBef>
                <a:spcPts val="100"/>
              </a:spcBef>
            </a:pPr>
            <a:r>
              <a:rPr sz="3200" spc="-10" dirty="0" smtClean="0">
                <a:latin typeface="Calibri"/>
                <a:cs typeface="Calibri"/>
              </a:rPr>
              <a:t>Andrew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Kalotay</a:t>
            </a:r>
            <a:endParaRPr lang="en-US" sz="3200" spc="-15" dirty="0" smtClean="0">
              <a:latin typeface="Calibri"/>
              <a:cs typeface="Calibri"/>
            </a:endParaRPr>
          </a:p>
          <a:p>
            <a:pPr marL="12700" algn="ctr">
              <a:lnSpc>
                <a:spcPts val="1910"/>
              </a:lnSpc>
              <a:spcBef>
                <a:spcPts val="100"/>
              </a:spcBef>
            </a:pPr>
            <a:endParaRPr lang="en-US" sz="3200" spc="-15" dirty="0" smtClean="0">
              <a:latin typeface="Calibri"/>
              <a:cs typeface="Calibri"/>
            </a:endParaRPr>
          </a:p>
          <a:p>
            <a:pPr marL="12700" algn="ctr">
              <a:lnSpc>
                <a:spcPts val="1910"/>
              </a:lnSpc>
              <a:spcBef>
                <a:spcPts val="100"/>
              </a:spcBef>
            </a:pPr>
            <a:r>
              <a:rPr lang="en-US" sz="2800" spc="-15" dirty="0" smtClean="0">
                <a:latin typeface="Calibri"/>
                <a:cs typeface="Calibri"/>
              </a:rPr>
              <a:t>Kalotay Advisors</a:t>
            </a:r>
            <a:endParaRPr lang="en-US" sz="2800" spc="-15" dirty="0" smtClean="0">
              <a:latin typeface="Calibri"/>
              <a:cs typeface="Calibri"/>
            </a:endParaRPr>
          </a:p>
          <a:p>
            <a:pPr marL="12700" algn="ctr">
              <a:lnSpc>
                <a:spcPts val="1910"/>
              </a:lnSpc>
              <a:spcBef>
                <a:spcPts val="100"/>
              </a:spcBef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3C3149-6820-4FC4-AAA2-F6E2D659BB8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69976"/>
            <a:ext cx="9387840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dirty="0"/>
              <a:t>Tax Savings Don’t Guarantee Profitable Sale of Munis:</a:t>
            </a:r>
            <a:br>
              <a:rPr lang="en-US" sz="2900" dirty="0"/>
            </a:br>
            <a:r>
              <a:rPr sz="2900" dirty="0" smtClean="0"/>
              <a:t>De</a:t>
            </a:r>
            <a:r>
              <a:rPr sz="2900" spc="-15" dirty="0" smtClean="0"/>
              <a:t> </a:t>
            </a:r>
            <a:r>
              <a:rPr sz="2900" spc="-5" dirty="0"/>
              <a:t>Minimis </a:t>
            </a:r>
            <a:r>
              <a:rPr sz="2900" spc="-90" dirty="0"/>
              <a:t>Tax</a:t>
            </a:r>
            <a:r>
              <a:rPr sz="2900" spc="-10" dirty="0"/>
              <a:t> </a:t>
            </a:r>
            <a:r>
              <a:rPr sz="2900" spc="-5" dirty="0"/>
              <a:t>Rule</a:t>
            </a:r>
            <a:endParaRPr sz="29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6938" y="1752600"/>
            <a:ext cx="9291320" cy="388247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5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Gain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en-US" sz="2400" spc="-10" dirty="0" smtClean="0">
                <a:latin typeface="Calibri"/>
                <a:cs typeface="Calibri"/>
              </a:rPr>
              <a:t>from </a:t>
            </a:r>
            <a:r>
              <a:rPr lang="en-US" sz="2400" spc="-10" dirty="0">
                <a:latin typeface="Calibri"/>
                <a:cs typeface="Calibri"/>
              </a:rPr>
              <a:t>purchase </a:t>
            </a:r>
            <a:r>
              <a:rPr lang="en-US" sz="2400" spc="-5" dirty="0">
                <a:latin typeface="Calibri"/>
                <a:cs typeface="Calibri"/>
              </a:rPr>
              <a:t> at a </a:t>
            </a:r>
            <a:r>
              <a:rPr sz="2400" spc="-10" dirty="0">
                <a:latin typeface="Calibri"/>
                <a:cs typeface="Calibri"/>
              </a:rPr>
              <a:t>discount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en-US" sz="2400" spc="-15" dirty="0" smtClean="0">
                <a:latin typeface="Calibri"/>
                <a:cs typeface="Calibri"/>
              </a:rPr>
              <a:t>taxed </a:t>
            </a:r>
            <a:r>
              <a:rPr sz="2400" spc="-15" dirty="0">
                <a:latin typeface="Calibri"/>
                <a:cs typeface="Calibri"/>
              </a:rPr>
              <a:t>at </a:t>
            </a:r>
            <a:r>
              <a:rPr sz="2400" spc="-5" dirty="0">
                <a:latin typeface="Calibri"/>
                <a:cs typeface="Calibri"/>
              </a:rPr>
              <a:t>maturity:</a:t>
            </a:r>
            <a:endParaRPr sz="2400" dirty="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Small</a:t>
            </a:r>
            <a:r>
              <a:rPr lang="en-US" sz="2000" dirty="0">
                <a:latin typeface="Calibri"/>
                <a:cs typeface="Calibri"/>
              </a:rPr>
              <a:t> (de minimis)</a:t>
            </a:r>
            <a:r>
              <a:rPr sz="2000" spc="-10" dirty="0">
                <a:latin typeface="Calibri"/>
                <a:cs typeface="Calibri"/>
              </a:rPr>
              <a:t> gains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taxed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capital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gains;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~</a:t>
            </a:r>
            <a:r>
              <a:rPr sz="2000" spc="-5" dirty="0">
                <a:latin typeface="Calibri"/>
                <a:cs typeface="Calibri"/>
              </a:rPr>
              <a:t> 20%</a:t>
            </a:r>
            <a:endParaRPr sz="2000" dirty="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5" dirty="0">
                <a:latin typeface="Calibri"/>
                <a:cs typeface="Calibri"/>
              </a:rPr>
              <a:t>Large</a:t>
            </a:r>
            <a:r>
              <a:rPr sz="2000" spc="-10" dirty="0">
                <a:latin typeface="Calibri"/>
                <a:cs typeface="Calibri"/>
              </a:rPr>
              <a:t> gains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taxed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ordinary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income;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~</a:t>
            </a:r>
            <a:r>
              <a:rPr sz="2000" spc="-5" dirty="0">
                <a:latin typeface="Calibri"/>
                <a:cs typeface="Calibri"/>
              </a:rPr>
              <a:t> 40%</a:t>
            </a:r>
            <a:endParaRPr sz="2000" dirty="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minimis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threshold: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100 minus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(</a:t>
            </a:r>
            <a:r>
              <a:rPr sz="2000" spc="-5" dirty="0" smtClean="0">
                <a:latin typeface="Calibri"/>
                <a:cs typeface="Calibri"/>
              </a:rPr>
              <a:t>0.25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x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years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maturity)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614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sz="2400" spc="-20" dirty="0">
                <a:latin typeface="Calibri"/>
                <a:cs typeface="Calibri"/>
              </a:rPr>
              <a:t>Market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en-US" sz="2400" spc="-15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rices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d</a:t>
            </a:r>
            <a:r>
              <a:rPr sz="2400" spc="-10" dirty="0">
                <a:latin typeface="Calibri"/>
                <a:cs typeface="Calibri"/>
              </a:rPr>
              <a:t>iscount </a:t>
            </a:r>
            <a:r>
              <a:rPr lang="en-US" sz="2400" spc="-10" dirty="0">
                <a:latin typeface="Calibri"/>
                <a:cs typeface="Calibri"/>
              </a:rPr>
              <a:t>m</a:t>
            </a:r>
            <a:r>
              <a:rPr sz="2400" spc="-5" dirty="0">
                <a:latin typeface="Calibri"/>
                <a:cs typeface="Calibri"/>
              </a:rPr>
              <a:t>unis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r</a:t>
            </a:r>
            <a:r>
              <a:rPr sz="2400" spc="-10" dirty="0">
                <a:latin typeface="Calibri"/>
                <a:cs typeface="Calibri"/>
              </a:rPr>
              <a:t>eflect </a:t>
            </a:r>
            <a:r>
              <a:rPr lang="en-US" sz="2400" spc="-1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otential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en-US" sz="2400" spc="-10" dirty="0">
                <a:latin typeface="Calibri"/>
                <a:cs typeface="Calibri"/>
              </a:rPr>
              <a:t>t</a:t>
            </a:r>
            <a:r>
              <a:rPr sz="2400" spc="-70" dirty="0">
                <a:latin typeface="Calibri"/>
                <a:cs typeface="Calibri"/>
              </a:rPr>
              <a:t>ax</a:t>
            </a:r>
            <a:endParaRPr sz="2400" dirty="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Price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" dirty="0">
                <a:latin typeface="Calibri"/>
                <a:cs typeface="Calibri"/>
              </a:rPr>
              <a:t> reduced</a:t>
            </a:r>
            <a:r>
              <a:rPr sz="2000" spc="-10" dirty="0">
                <a:latin typeface="Calibri"/>
                <a:cs typeface="Calibri"/>
              </a:rPr>
              <a:t> 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present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value</a:t>
            </a:r>
            <a:r>
              <a:rPr sz="2000" spc="-5" dirty="0">
                <a:latin typeface="Calibri"/>
                <a:cs typeface="Calibri"/>
              </a:rPr>
              <a:t> of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tax</a:t>
            </a:r>
            <a:endParaRPr lang="en-US" sz="2000" spc="-15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0" dirty="0">
                <a:cs typeface="Calibri"/>
              </a:rPr>
              <a:t>But current holder does not have such liability 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cs typeface="Calibri"/>
              </a:rPr>
              <a:t>Therefore hold value may exceed after-tax proceeds from sale</a:t>
            </a:r>
            <a:endParaRPr lang="en-US" sz="2000" dirty="0">
              <a:cs typeface="Calibri"/>
            </a:endParaRPr>
          </a:p>
          <a:p>
            <a:pPr marL="241300" indent="-229235">
              <a:spcBef>
                <a:spcPts val="71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457200"/>
            <a:ext cx="898906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95" dirty="0"/>
              <a:t>Market Value and Hold Value of ‘Par’ Bond Diverge</a:t>
            </a:r>
            <a:br>
              <a:rPr lang="en-US" spc="-95" dirty="0"/>
            </a:br>
            <a:r>
              <a:rPr lang="en-US" spc="-95" dirty="0"/>
              <a:t>As Interest Rates Rise</a:t>
            </a:r>
            <a:endParaRPr i="1"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1268923" y="1511009"/>
            <a:ext cx="9348470" cy="3880485"/>
            <a:chOff x="1268923" y="1511009"/>
            <a:chExt cx="9348470" cy="3880485"/>
          </a:xfrm>
        </p:grpSpPr>
        <p:sp>
          <p:nvSpPr>
            <p:cNvPr id="4" name="object 4"/>
            <p:cNvSpPr/>
            <p:nvPr/>
          </p:nvSpPr>
          <p:spPr>
            <a:xfrm>
              <a:off x="1313986" y="1515771"/>
              <a:ext cx="9284335" cy="3830320"/>
            </a:xfrm>
            <a:custGeom>
              <a:avLst/>
              <a:gdLst/>
              <a:ahLst/>
              <a:cxnLst/>
              <a:rect l="l" t="t" r="r" b="b"/>
              <a:pathLst>
                <a:path w="9284335" h="3830320">
                  <a:moveTo>
                    <a:pt x="0" y="3281780"/>
                  </a:moveTo>
                  <a:lnTo>
                    <a:pt x="9284108" y="3281780"/>
                  </a:lnTo>
                </a:path>
                <a:path w="9284335" h="3830320">
                  <a:moveTo>
                    <a:pt x="0" y="2736188"/>
                  </a:moveTo>
                  <a:lnTo>
                    <a:pt x="9284108" y="2736188"/>
                  </a:lnTo>
                </a:path>
                <a:path w="9284335" h="3830320">
                  <a:moveTo>
                    <a:pt x="0" y="2187548"/>
                  </a:moveTo>
                  <a:lnTo>
                    <a:pt x="9284108" y="2187548"/>
                  </a:lnTo>
                </a:path>
                <a:path w="9284335" h="3830320">
                  <a:moveTo>
                    <a:pt x="0" y="1641956"/>
                  </a:moveTo>
                  <a:lnTo>
                    <a:pt x="9284108" y="1641956"/>
                  </a:lnTo>
                </a:path>
                <a:path w="9284335" h="3830320">
                  <a:moveTo>
                    <a:pt x="0" y="1093316"/>
                  </a:moveTo>
                  <a:lnTo>
                    <a:pt x="9284108" y="1093316"/>
                  </a:lnTo>
                </a:path>
                <a:path w="9284335" h="3830320">
                  <a:moveTo>
                    <a:pt x="0" y="547724"/>
                  </a:moveTo>
                  <a:lnTo>
                    <a:pt x="9284108" y="547724"/>
                  </a:lnTo>
                </a:path>
                <a:path w="9284335" h="3830320">
                  <a:moveTo>
                    <a:pt x="0" y="0"/>
                  </a:moveTo>
                  <a:lnTo>
                    <a:pt x="9284108" y="0"/>
                  </a:lnTo>
                </a:path>
                <a:path w="9284335" h="3830320">
                  <a:moveTo>
                    <a:pt x="929341" y="0"/>
                  </a:moveTo>
                  <a:lnTo>
                    <a:pt x="929341" y="3830100"/>
                  </a:lnTo>
                </a:path>
                <a:path w="9284335" h="3830320">
                  <a:moveTo>
                    <a:pt x="1855933" y="0"/>
                  </a:moveTo>
                  <a:lnTo>
                    <a:pt x="1855933" y="3830100"/>
                  </a:lnTo>
                </a:path>
                <a:path w="9284335" h="3830320">
                  <a:moveTo>
                    <a:pt x="2785573" y="0"/>
                  </a:moveTo>
                  <a:lnTo>
                    <a:pt x="2785573" y="3830100"/>
                  </a:lnTo>
                </a:path>
                <a:path w="9284335" h="3830320">
                  <a:moveTo>
                    <a:pt x="3712165" y="0"/>
                  </a:moveTo>
                  <a:lnTo>
                    <a:pt x="3712165" y="3830100"/>
                  </a:lnTo>
                </a:path>
                <a:path w="9284335" h="3830320">
                  <a:moveTo>
                    <a:pt x="4641805" y="0"/>
                  </a:moveTo>
                  <a:lnTo>
                    <a:pt x="4641805" y="3830100"/>
                  </a:lnTo>
                </a:path>
                <a:path w="9284335" h="3830320">
                  <a:moveTo>
                    <a:pt x="5571445" y="0"/>
                  </a:moveTo>
                  <a:lnTo>
                    <a:pt x="5571445" y="3830100"/>
                  </a:lnTo>
                </a:path>
                <a:path w="9284335" h="3830320">
                  <a:moveTo>
                    <a:pt x="6498037" y="0"/>
                  </a:moveTo>
                  <a:lnTo>
                    <a:pt x="6498037" y="3830100"/>
                  </a:lnTo>
                </a:path>
                <a:path w="9284335" h="3830320">
                  <a:moveTo>
                    <a:pt x="7427677" y="0"/>
                  </a:moveTo>
                  <a:lnTo>
                    <a:pt x="7427677" y="3830100"/>
                  </a:lnTo>
                </a:path>
                <a:path w="9284335" h="3830320">
                  <a:moveTo>
                    <a:pt x="8354269" y="0"/>
                  </a:moveTo>
                  <a:lnTo>
                    <a:pt x="8354269" y="3830100"/>
                  </a:lnTo>
                </a:path>
                <a:path w="9284335" h="3830320">
                  <a:moveTo>
                    <a:pt x="9284108" y="0"/>
                  </a:moveTo>
                  <a:lnTo>
                    <a:pt x="9284108" y="383010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13986" y="1515771"/>
              <a:ext cx="0" cy="3830320"/>
            </a:xfrm>
            <a:custGeom>
              <a:avLst/>
              <a:gdLst/>
              <a:ahLst/>
              <a:cxnLst/>
              <a:rect l="l" t="t" r="r" b="b"/>
              <a:pathLst>
                <a:path h="3830320">
                  <a:moveTo>
                    <a:pt x="0" y="3830100"/>
                  </a:moveTo>
                  <a:lnTo>
                    <a:pt x="1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73685" y="1515771"/>
              <a:ext cx="40640" cy="3830320"/>
            </a:xfrm>
            <a:custGeom>
              <a:avLst/>
              <a:gdLst/>
              <a:ahLst/>
              <a:cxnLst/>
              <a:rect l="l" t="t" r="r" b="b"/>
              <a:pathLst>
                <a:path w="40640" h="3830320">
                  <a:moveTo>
                    <a:pt x="0" y="3830100"/>
                  </a:moveTo>
                  <a:lnTo>
                    <a:pt x="40301" y="3830100"/>
                  </a:lnTo>
                </a:path>
                <a:path w="40640" h="3830320">
                  <a:moveTo>
                    <a:pt x="0" y="3281780"/>
                  </a:moveTo>
                  <a:lnTo>
                    <a:pt x="40301" y="3281780"/>
                  </a:lnTo>
                </a:path>
                <a:path w="40640" h="3830320">
                  <a:moveTo>
                    <a:pt x="0" y="2736188"/>
                  </a:moveTo>
                  <a:lnTo>
                    <a:pt x="40301" y="2736188"/>
                  </a:lnTo>
                </a:path>
                <a:path w="40640" h="3830320">
                  <a:moveTo>
                    <a:pt x="0" y="2187548"/>
                  </a:moveTo>
                  <a:lnTo>
                    <a:pt x="40301" y="2187548"/>
                  </a:lnTo>
                </a:path>
                <a:path w="40640" h="3830320">
                  <a:moveTo>
                    <a:pt x="0" y="1641956"/>
                  </a:moveTo>
                  <a:lnTo>
                    <a:pt x="40301" y="1641956"/>
                  </a:lnTo>
                </a:path>
                <a:path w="40640" h="3830320">
                  <a:moveTo>
                    <a:pt x="0" y="1093316"/>
                  </a:moveTo>
                  <a:lnTo>
                    <a:pt x="40301" y="1093316"/>
                  </a:lnTo>
                </a:path>
                <a:path w="40640" h="3830320">
                  <a:moveTo>
                    <a:pt x="0" y="547724"/>
                  </a:moveTo>
                  <a:lnTo>
                    <a:pt x="40301" y="547724"/>
                  </a:lnTo>
                </a:path>
                <a:path w="40640" h="3830320">
                  <a:moveTo>
                    <a:pt x="0" y="0"/>
                  </a:moveTo>
                  <a:lnTo>
                    <a:pt x="40301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13986" y="5345871"/>
              <a:ext cx="9284335" cy="40640"/>
            </a:xfrm>
            <a:custGeom>
              <a:avLst/>
              <a:gdLst/>
              <a:ahLst/>
              <a:cxnLst/>
              <a:rect l="l" t="t" r="r" b="b"/>
              <a:pathLst>
                <a:path w="9284335" h="40639">
                  <a:moveTo>
                    <a:pt x="0" y="0"/>
                  </a:moveTo>
                  <a:lnTo>
                    <a:pt x="9284108" y="1"/>
                  </a:lnTo>
                </a:path>
                <a:path w="9284335" h="40639">
                  <a:moveTo>
                    <a:pt x="0" y="0"/>
                  </a:moveTo>
                  <a:lnTo>
                    <a:pt x="0" y="40301"/>
                  </a:lnTo>
                </a:path>
                <a:path w="9284335" h="40639">
                  <a:moveTo>
                    <a:pt x="929341" y="0"/>
                  </a:moveTo>
                  <a:lnTo>
                    <a:pt x="929341" y="40301"/>
                  </a:lnTo>
                </a:path>
                <a:path w="9284335" h="40639">
                  <a:moveTo>
                    <a:pt x="1855933" y="0"/>
                  </a:moveTo>
                  <a:lnTo>
                    <a:pt x="1855933" y="40301"/>
                  </a:lnTo>
                </a:path>
                <a:path w="9284335" h="40639">
                  <a:moveTo>
                    <a:pt x="2785573" y="0"/>
                  </a:moveTo>
                  <a:lnTo>
                    <a:pt x="2785573" y="40301"/>
                  </a:lnTo>
                </a:path>
                <a:path w="9284335" h="40639">
                  <a:moveTo>
                    <a:pt x="3712165" y="0"/>
                  </a:moveTo>
                  <a:lnTo>
                    <a:pt x="3712165" y="40301"/>
                  </a:lnTo>
                </a:path>
                <a:path w="9284335" h="40639">
                  <a:moveTo>
                    <a:pt x="4641805" y="0"/>
                  </a:moveTo>
                  <a:lnTo>
                    <a:pt x="4641805" y="40301"/>
                  </a:lnTo>
                </a:path>
                <a:path w="9284335" h="40639">
                  <a:moveTo>
                    <a:pt x="5571445" y="0"/>
                  </a:moveTo>
                  <a:lnTo>
                    <a:pt x="5571445" y="40301"/>
                  </a:lnTo>
                </a:path>
                <a:path w="9284335" h="40639">
                  <a:moveTo>
                    <a:pt x="6498037" y="0"/>
                  </a:moveTo>
                  <a:lnTo>
                    <a:pt x="6498037" y="40301"/>
                  </a:lnTo>
                </a:path>
                <a:path w="9284335" h="40639">
                  <a:moveTo>
                    <a:pt x="7427677" y="0"/>
                  </a:moveTo>
                  <a:lnTo>
                    <a:pt x="7427677" y="40301"/>
                  </a:lnTo>
                </a:path>
                <a:path w="9284335" h="40639">
                  <a:moveTo>
                    <a:pt x="8354269" y="0"/>
                  </a:moveTo>
                  <a:lnTo>
                    <a:pt x="8354269" y="40301"/>
                  </a:lnTo>
                </a:path>
                <a:path w="9284335" h="40639">
                  <a:moveTo>
                    <a:pt x="9284108" y="0"/>
                  </a:moveTo>
                  <a:lnTo>
                    <a:pt x="9284108" y="40301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13986" y="1868415"/>
              <a:ext cx="9284335" cy="2513965"/>
            </a:xfrm>
            <a:custGeom>
              <a:avLst/>
              <a:gdLst/>
              <a:ahLst/>
              <a:cxnLst/>
              <a:rect l="l" t="t" r="r" b="b"/>
              <a:pathLst>
                <a:path w="9284335" h="2513965">
                  <a:moveTo>
                    <a:pt x="0" y="0"/>
                  </a:moveTo>
                  <a:lnTo>
                    <a:pt x="51578" y="14654"/>
                  </a:lnTo>
                  <a:lnTo>
                    <a:pt x="103156" y="29313"/>
                  </a:lnTo>
                  <a:lnTo>
                    <a:pt x="154734" y="43975"/>
                  </a:lnTo>
                  <a:lnTo>
                    <a:pt x="206313" y="58636"/>
                  </a:lnTo>
                  <a:lnTo>
                    <a:pt x="257891" y="73295"/>
                  </a:lnTo>
                  <a:lnTo>
                    <a:pt x="309469" y="87950"/>
                  </a:lnTo>
                  <a:lnTo>
                    <a:pt x="361047" y="102598"/>
                  </a:lnTo>
                  <a:lnTo>
                    <a:pt x="412626" y="117237"/>
                  </a:lnTo>
                  <a:lnTo>
                    <a:pt x="464205" y="131865"/>
                  </a:lnTo>
                  <a:lnTo>
                    <a:pt x="515783" y="146484"/>
                  </a:lnTo>
                  <a:lnTo>
                    <a:pt x="567361" y="161098"/>
                  </a:lnTo>
                  <a:lnTo>
                    <a:pt x="618940" y="175707"/>
                  </a:lnTo>
                  <a:lnTo>
                    <a:pt x="670518" y="190310"/>
                  </a:lnTo>
                  <a:lnTo>
                    <a:pt x="722096" y="204904"/>
                  </a:lnTo>
                  <a:lnTo>
                    <a:pt x="773675" y="219490"/>
                  </a:lnTo>
                  <a:lnTo>
                    <a:pt x="825253" y="234065"/>
                  </a:lnTo>
                  <a:lnTo>
                    <a:pt x="876832" y="248630"/>
                  </a:lnTo>
                  <a:lnTo>
                    <a:pt x="928411" y="263182"/>
                  </a:lnTo>
                  <a:lnTo>
                    <a:pt x="979989" y="277721"/>
                  </a:lnTo>
                  <a:lnTo>
                    <a:pt x="1031567" y="292251"/>
                  </a:lnTo>
                  <a:lnTo>
                    <a:pt x="1083145" y="306771"/>
                  </a:lnTo>
                  <a:lnTo>
                    <a:pt x="1134724" y="321281"/>
                  </a:lnTo>
                  <a:lnTo>
                    <a:pt x="1186302" y="335781"/>
                  </a:lnTo>
                  <a:lnTo>
                    <a:pt x="1237880" y="350270"/>
                  </a:lnTo>
                  <a:lnTo>
                    <a:pt x="1289458" y="364750"/>
                  </a:lnTo>
                  <a:lnTo>
                    <a:pt x="1341037" y="379219"/>
                  </a:lnTo>
                  <a:lnTo>
                    <a:pt x="1392616" y="393679"/>
                  </a:lnTo>
                  <a:lnTo>
                    <a:pt x="1444194" y="408124"/>
                  </a:lnTo>
                  <a:lnTo>
                    <a:pt x="1495772" y="422556"/>
                  </a:lnTo>
                  <a:lnTo>
                    <a:pt x="1547351" y="436975"/>
                  </a:lnTo>
                  <a:lnTo>
                    <a:pt x="1598929" y="451384"/>
                  </a:lnTo>
                  <a:lnTo>
                    <a:pt x="1650507" y="465785"/>
                  </a:lnTo>
                  <a:lnTo>
                    <a:pt x="1702086" y="480180"/>
                  </a:lnTo>
                  <a:lnTo>
                    <a:pt x="1753664" y="494573"/>
                  </a:lnTo>
                  <a:lnTo>
                    <a:pt x="1805243" y="508963"/>
                  </a:lnTo>
                  <a:lnTo>
                    <a:pt x="1856822" y="523356"/>
                  </a:lnTo>
                  <a:lnTo>
                    <a:pt x="1908400" y="537751"/>
                  </a:lnTo>
                  <a:lnTo>
                    <a:pt x="1959978" y="552151"/>
                  </a:lnTo>
                  <a:lnTo>
                    <a:pt x="2011557" y="566550"/>
                  </a:lnTo>
                  <a:lnTo>
                    <a:pt x="2063135" y="580946"/>
                  </a:lnTo>
                  <a:lnTo>
                    <a:pt x="2114713" y="595335"/>
                  </a:lnTo>
                  <a:lnTo>
                    <a:pt x="2166292" y="609714"/>
                  </a:lnTo>
                  <a:lnTo>
                    <a:pt x="2217870" y="624080"/>
                  </a:lnTo>
                  <a:lnTo>
                    <a:pt x="2269448" y="638429"/>
                  </a:lnTo>
                  <a:lnTo>
                    <a:pt x="2321027" y="652758"/>
                  </a:lnTo>
                  <a:lnTo>
                    <a:pt x="2372605" y="667063"/>
                  </a:lnTo>
                  <a:lnTo>
                    <a:pt x="2424183" y="681349"/>
                  </a:lnTo>
                  <a:lnTo>
                    <a:pt x="2475761" y="695618"/>
                  </a:lnTo>
                  <a:lnTo>
                    <a:pt x="2527340" y="709873"/>
                  </a:lnTo>
                  <a:lnTo>
                    <a:pt x="2578918" y="724119"/>
                  </a:lnTo>
                  <a:lnTo>
                    <a:pt x="2630496" y="738357"/>
                  </a:lnTo>
                  <a:lnTo>
                    <a:pt x="2682074" y="752593"/>
                  </a:lnTo>
                  <a:lnTo>
                    <a:pt x="2733653" y="766828"/>
                  </a:lnTo>
                  <a:lnTo>
                    <a:pt x="2785232" y="781067"/>
                  </a:lnTo>
                  <a:lnTo>
                    <a:pt x="2836810" y="795309"/>
                  </a:lnTo>
                  <a:lnTo>
                    <a:pt x="2888388" y="809552"/>
                  </a:lnTo>
                  <a:lnTo>
                    <a:pt x="2939967" y="823795"/>
                  </a:lnTo>
                  <a:lnTo>
                    <a:pt x="2991545" y="838034"/>
                  </a:lnTo>
                  <a:lnTo>
                    <a:pt x="3043123" y="852267"/>
                  </a:lnTo>
                  <a:lnTo>
                    <a:pt x="3094702" y="866493"/>
                  </a:lnTo>
                  <a:lnTo>
                    <a:pt x="3146280" y="880709"/>
                  </a:lnTo>
                  <a:lnTo>
                    <a:pt x="3197859" y="894912"/>
                  </a:lnTo>
                  <a:lnTo>
                    <a:pt x="3249438" y="909101"/>
                  </a:lnTo>
                  <a:lnTo>
                    <a:pt x="3301016" y="923274"/>
                  </a:lnTo>
                  <a:lnTo>
                    <a:pt x="3352594" y="937436"/>
                  </a:lnTo>
                  <a:lnTo>
                    <a:pt x="3404172" y="951586"/>
                  </a:lnTo>
                  <a:lnTo>
                    <a:pt x="3455751" y="965726"/>
                  </a:lnTo>
                  <a:lnTo>
                    <a:pt x="3507329" y="979857"/>
                  </a:lnTo>
                  <a:lnTo>
                    <a:pt x="3558907" y="993980"/>
                  </a:lnTo>
                  <a:lnTo>
                    <a:pt x="3610485" y="1008097"/>
                  </a:lnTo>
                  <a:lnTo>
                    <a:pt x="3662064" y="1022208"/>
                  </a:lnTo>
                  <a:lnTo>
                    <a:pt x="3713643" y="1036315"/>
                  </a:lnTo>
                  <a:lnTo>
                    <a:pt x="3765221" y="1050417"/>
                  </a:lnTo>
                  <a:lnTo>
                    <a:pt x="3816799" y="1064515"/>
                  </a:lnTo>
                  <a:lnTo>
                    <a:pt x="3868378" y="1078607"/>
                  </a:lnTo>
                  <a:lnTo>
                    <a:pt x="3919956" y="1092693"/>
                  </a:lnTo>
                  <a:lnTo>
                    <a:pt x="3971534" y="1106771"/>
                  </a:lnTo>
                  <a:lnTo>
                    <a:pt x="4023113" y="1120840"/>
                  </a:lnTo>
                  <a:lnTo>
                    <a:pt x="4074691" y="1134899"/>
                  </a:lnTo>
                  <a:lnTo>
                    <a:pt x="4126270" y="1148946"/>
                  </a:lnTo>
                  <a:lnTo>
                    <a:pt x="4177849" y="1162982"/>
                  </a:lnTo>
                  <a:lnTo>
                    <a:pt x="4229427" y="1177003"/>
                  </a:lnTo>
                  <a:lnTo>
                    <a:pt x="4281005" y="1191013"/>
                  </a:lnTo>
                  <a:lnTo>
                    <a:pt x="4332584" y="1205011"/>
                  </a:lnTo>
                  <a:lnTo>
                    <a:pt x="4384162" y="1218999"/>
                  </a:lnTo>
                  <a:lnTo>
                    <a:pt x="4435740" y="1232978"/>
                  </a:lnTo>
                  <a:lnTo>
                    <a:pt x="4487319" y="1246949"/>
                  </a:lnTo>
                  <a:lnTo>
                    <a:pt x="4538897" y="1260914"/>
                  </a:lnTo>
                  <a:lnTo>
                    <a:pt x="4590475" y="1274873"/>
                  </a:lnTo>
                  <a:lnTo>
                    <a:pt x="4642054" y="1288828"/>
                  </a:lnTo>
                  <a:lnTo>
                    <a:pt x="4693632" y="1302776"/>
                  </a:lnTo>
                  <a:lnTo>
                    <a:pt x="4745210" y="1316719"/>
                  </a:lnTo>
                  <a:lnTo>
                    <a:pt x="4796788" y="1330654"/>
                  </a:lnTo>
                  <a:lnTo>
                    <a:pt x="4848367" y="1344583"/>
                  </a:lnTo>
                  <a:lnTo>
                    <a:pt x="4899945" y="1358505"/>
                  </a:lnTo>
                  <a:lnTo>
                    <a:pt x="4951523" y="1372420"/>
                  </a:lnTo>
                  <a:lnTo>
                    <a:pt x="5003102" y="1386329"/>
                  </a:lnTo>
                  <a:lnTo>
                    <a:pt x="5054680" y="1400231"/>
                  </a:lnTo>
                  <a:lnTo>
                    <a:pt x="5106259" y="1414127"/>
                  </a:lnTo>
                  <a:lnTo>
                    <a:pt x="5157837" y="1428016"/>
                  </a:lnTo>
                  <a:lnTo>
                    <a:pt x="5209415" y="1441902"/>
                  </a:lnTo>
                  <a:lnTo>
                    <a:pt x="5260994" y="1455781"/>
                  </a:lnTo>
                  <a:lnTo>
                    <a:pt x="5312572" y="1469654"/>
                  </a:lnTo>
                  <a:lnTo>
                    <a:pt x="5364150" y="1483519"/>
                  </a:lnTo>
                  <a:lnTo>
                    <a:pt x="5415729" y="1497375"/>
                  </a:lnTo>
                  <a:lnTo>
                    <a:pt x="5467307" y="1511221"/>
                  </a:lnTo>
                  <a:lnTo>
                    <a:pt x="5518886" y="1525056"/>
                  </a:lnTo>
                  <a:lnTo>
                    <a:pt x="5570465" y="1538879"/>
                  </a:lnTo>
                  <a:lnTo>
                    <a:pt x="5622043" y="1552688"/>
                  </a:lnTo>
                  <a:lnTo>
                    <a:pt x="5673621" y="1566484"/>
                  </a:lnTo>
                  <a:lnTo>
                    <a:pt x="5725199" y="1580270"/>
                  </a:lnTo>
                  <a:lnTo>
                    <a:pt x="5776778" y="1594045"/>
                  </a:lnTo>
                  <a:lnTo>
                    <a:pt x="5828356" y="1607811"/>
                  </a:lnTo>
                  <a:lnTo>
                    <a:pt x="5879934" y="1621570"/>
                  </a:lnTo>
                  <a:lnTo>
                    <a:pt x="5931513" y="1635321"/>
                  </a:lnTo>
                  <a:lnTo>
                    <a:pt x="5983091" y="1649068"/>
                  </a:lnTo>
                  <a:lnTo>
                    <a:pt x="6034670" y="1662810"/>
                  </a:lnTo>
                  <a:lnTo>
                    <a:pt x="6086248" y="1676546"/>
                  </a:lnTo>
                  <a:lnTo>
                    <a:pt x="6137826" y="1690275"/>
                  </a:lnTo>
                  <a:lnTo>
                    <a:pt x="6189405" y="1703998"/>
                  </a:lnTo>
                  <a:lnTo>
                    <a:pt x="6240983" y="1717714"/>
                  </a:lnTo>
                  <a:lnTo>
                    <a:pt x="6292561" y="1731424"/>
                  </a:lnTo>
                  <a:lnTo>
                    <a:pt x="6344140" y="1745126"/>
                  </a:lnTo>
                  <a:lnTo>
                    <a:pt x="6395718" y="1758822"/>
                  </a:lnTo>
                  <a:lnTo>
                    <a:pt x="6447297" y="1772511"/>
                  </a:lnTo>
                  <a:lnTo>
                    <a:pt x="6498876" y="1786194"/>
                  </a:lnTo>
                  <a:lnTo>
                    <a:pt x="6550454" y="1799869"/>
                  </a:lnTo>
                  <a:lnTo>
                    <a:pt x="6602032" y="1813538"/>
                  </a:lnTo>
                  <a:lnTo>
                    <a:pt x="6653611" y="1827199"/>
                  </a:lnTo>
                  <a:lnTo>
                    <a:pt x="6705189" y="1840855"/>
                  </a:lnTo>
                  <a:lnTo>
                    <a:pt x="6756767" y="1854503"/>
                  </a:lnTo>
                  <a:lnTo>
                    <a:pt x="6808346" y="1868145"/>
                  </a:lnTo>
                  <a:lnTo>
                    <a:pt x="6859924" y="1881780"/>
                  </a:lnTo>
                  <a:lnTo>
                    <a:pt x="6911502" y="1895409"/>
                  </a:lnTo>
                  <a:lnTo>
                    <a:pt x="6963081" y="1909031"/>
                  </a:lnTo>
                  <a:lnTo>
                    <a:pt x="7014659" y="1922647"/>
                  </a:lnTo>
                  <a:lnTo>
                    <a:pt x="7066237" y="1936258"/>
                  </a:lnTo>
                  <a:lnTo>
                    <a:pt x="7117815" y="1949864"/>
                  </a:lnTo>
                  <a:lnTo>
                    <a:pt x="7169394" y="1963464"/>
                  </a:lnTo>
                  <a:lnTo>
                    <a:pt x="7220972" y="1977055"/>
                  </a:lnTo>
                  <a:lnTo>
                    <a:pt x="7272550" y="1990638"/>
                  </a:lnTo>
                  <a:lnTo>
                    <a:pt x="7324129" y="2004210"/>
                  </a:lnTo>
                  <a:lnTo>
                    <a:pt x="7375707" y="2017772"/>
                  </a:lnTo>
                  <a:lnTo>
                    <a:pt x="7427286" y="2031321"/>
                  </a:lnTo>
                  <a:lnTo>
                    <a:pt x="7478864" y="2044856"/>
                  </a:lnTo>
                  <a:lnTo>
                    <a:pt x="7530442" y="2058379"/>
                  </a:lnTo>
                  <a:lnTo>
                    <a:pt x="7582021" y="2071891"/>
                  </a:lnTo>
                  <a:lnTo>
                    <a:pt x="7633599" y="2085393"/>
                  </a:lnTo>
                  <a:lnTo>
                    <a:pt x="7685177" y="2098886"/>
                  </a:lnTo>
                  <a:lnTo>
                    <a:pt x="7736756" y="2112370"/>
                  </a:lnTo>
                  <a:lnTo>
                    <a:pt x="7788334" y="2125849"/>
                  </a:lnTo>
                  <a:lnTo>
                    <a:pt x="7839913" y="2139321"/>
                  </a:lnTo>
                  <a:lnTo>
                    <a:pt x="7891492" y="2152790"/>
                  </a:lnTo>
                  <a:lnTo>
                    <a:pt x="7943070" y="2166252"/>
                  </a:lnTo>
                  <a:lnTo>
                    <a:pt x="7994648" y="2179708"/>
                  </a:lnTo>
                  <a:lnTo>
                    <a:pt x="8046226" y="2193157"/>
                  </a:lnTo>
                  <a:lnTo>
                    <a:pt x="8097805" y="2206600"/>
                  </a:lnTo>
                  <a:lnTo>
                    <a:pt x="8149383" y="2220035"/>
                  </a:lnTo>
                  <a:lnTo>
                    <a:pt x="8200961" y="2233464"/>
                  </a:lnTo>
                  <a:lnTo>
                    <a:pt x="8252540" y="2246886"/>
                  </a:lnTo>
                  <a:lnTo>
                    <a:pt x="8304118" y="2260302"/>
                  </a:lnTo>
                  <a:lnTo>
                    <a:pt x="8355697" y="2273711"/>
                  </a:lnTo>
                  <a:lnTo>
                    <a:pt x="8407275" y="2287114"/>
                  </a:lnTo>
                  <a:lnTo>
                    <a:pt x="8458853" y="2300513"/>
                  </a:lnTo>
                  <a:lnTo>
                    <a:pt x="8510432" y="2313906"/>
                  </a:lnTo>
                  <a:lnTo>
                    <a:pt x="8562010" y="2327293"/>
                  </a:lnTo>
                  <a:lnTo>
                    <a:pt x="8613588" y="2340671"/>
                  </a:lnTo>
                  <a:lnTo>
                    <a:pt x="8665167" y="2354041"/>
                  </a:lnTo>
                  <a:lnTo>
                    <a:pt x="8716745" y="2367401"/>
                  </a:lnTo>
                  <a:lnTo>
                    <a:pt x="8768324" y="2380749"/>
                  </a:lnTo>
                  <a:lnTo>
                    <a:pt x="8819903" y="2394086"/>
                  </a:lnTo>
                  <a:lnTo>
                    <a:pt x="8871481" y="2407405"/>
                  </a:lnTo>
                  <a:lnTo>
                    <a:pt x="8923059" y="2420708"/>
                  </a:lnTo>
                  <a:lnTo>
                    <a:pt x="8974638" y="2433997"/>
                  </a:lnTo>
                  <a:lnTo>
                    <a:pt x="9026216" y="2447277"/>
                  </a:lnTo>
                  <a:lnTo>
                    <a:pt x="9077794" y="2460549"/>
                  </a:lnTo>
                  <a:lnTo>
                    <a:pt x="9129373" y="2473818"/>
                  </a:lnTo>
                  <a:lnTo>
                    <a:pt x="9180951" y="2487087"/>
                  </a:lnTo>
                  <a:lnTo>
                    <a:pt x="9232529" y="2500360"/>
                  </a:lnTo>
                  <a:lnTo>
                    <a:pt x="9284108" y="2513640"/>
                  </a:lnTo>
                </a:path>
              </a:pathLst>
            </a:custGeom>
            <a:ln w="381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13986" y="1868415"/>
              <a:ext cx="9284335" cy="3049905"/>
            </a:xfrm>
            <a:custGeom>
              <a:avLst/>
              <a:gdLst/>
              <a:ahLst/>
              <a:cxnLst/>
              <a:rect l="l" t="t" r="r" b="b"/>
              <a:pathLst>
                <a:path w="9284335" h="3049904">
                  <a:moveTo>
                    <a:pt x="0" y="0"/>
                  </a:moveTo>
                  <a:lnTo>
                    <a:pt x="51578" y="14654"/>
                  </a:lnTo>
                  <a:lnTo>
                    <a:pt x="103156" y="29313"/>
                  </a:lnTo>
                  <a:lnTo>
                    <a:pt x="154734" y="43975"/>
                  </a:lnTo>
                  <a:lnTo>
                    <a:pt x="206313" y="58636"/>
                  </a:lnTo>
                  <a:lnTo>
                    <a:pt x="257891" y="73295"/>
                  </a:lnTo>
                  <a:lnTo>
                    <a:pt x="309469" y="87950"/>
                  </a:lnTo>
                  <a:lnTo>
                    <a:pt x="361047" y="102598"/>
                  </a:lnTo>
                  <a:lnTo>
                    <a:pt x="412626" y="117237"/>
                  </a:lnTo>
                  <a:lnTo>
                    <a:pt x="464205" y="131865"/>
                  </a:lnTo>
                  <a:lnTo>
                    <a:pt x="515783" y="146484"/>
                  </a:lnTo>
                  <a:lnTo>
                    <a:pt x="567361" y="161098"/>
                  </a:lnTo>
                  <a:lnTo>
                    <a:pt x="618940" y="175707"/>
                  </a:lnTo>
                  <a:lnTo>
                    <a:pt x="670518" y="190310"/>
                  </a:lnTo>
                  <a:lnTo>
                    <a:pt x="722096" y="204904"/>
                  </a:lnTo>
                  <a:lnTo>
                    <a:pt x="773675" y="219490"/>
                  </a:lnTo>
                  <a:lnTo>
                    <a:pt x="825253" y="234065"/>
                  </a:lnTo>
                  <a:lnTo>
                    <a:pt x="876832" y="248630"/>
                  </a:lnTo>
                  <a:lnTo>
                    <a:pt x="928411" y="263182"/>
                  </a:lnTo>
                  <a:lnTo>
                    <a:pt x="979989" y="277721"/>
                  </a:lnTo>
                  <a:lnTo>
                    <a:pt x="1031567" y="292251"/>
                  </a:lnTo>
                  <a:lnTo>
                    <a:pt x="1083145" y="306771"/>
                  </a:lnTo>
                  <a:lnTo>
                    <a:pt x="1134724" y="321281"/>
                  </a:lnTo>
                  <a:lnTo>
                    <a:pt x="1186302" y="335781"/>
                  </a:lnTo>
                  <a:lnTo>
                    <a:pt x="1237880" y="350270"/>
                  </a:lnTo>
                  <a:lnTo>
                    <a:pt x="1289458" y="364750"/>
                  </a:lnTo>
                  <a:lnTo>
                    <a:pt x="1341037" y="379219"/>
                  </a:lnTo>
                  <a:lnTo>
                    <a:pt x="1392616" y="393679"/>
                  </a:lnTo>
                  <a:lnTo>
                    <a:pt x="1444194" y="408124"/>
                  </a:lnTo>
                  <a:lnTo>
                    <a:pt x="1495772" y="422556"/>
                  </a:lnTo>
                  <a:lnTo>
                    <a:pt x="1547351" y="436975"/>
                  </a:lnTo>
                  <a:lnTo>
                    <a:pt x="1598929" y="451384"/>
                  </a:lnTo>
                  <a:lnTo>
                    <a:pt x="1650507" y="465785"/>
                  </a:lnTo>
                  <a:lnTo>
                    <a:pt x="1702086" y="480180"/>
                  </a:lnTo>
                  <a:lnTo>
                    <a:pt x="1753664" y="494573"/>
                  </a:lnTo>
                  <a:lnTo>
                    <a:pt x="1805243" y="508963"/>
                  </a:lnTo>
                  <a:lnTo>
                    <a:pt x="1856822" y="523356"/>
                  </a:lnTo>
                  <a:lnTo>
                    <a:pt x="1908400" y="537751"/>
                  </a:lnTo>
                  <a:lnTo>
                    <a:pt x="1959978" y="552151"/>
                  </a:lnTo>
                  <a:lnTo>
                    <a:pt x="2011557" y="566550"/>
                  </a:lnTo>
                  <a:lnTo>
                    <a:pt x="2063135" y="580946"/>
                  </a:lnTo>
                  <a:lnTo>
                    <a:pt x="2114713" y="595335"/>
                  </a:lnTo>
                  <a:lnTo>
                    <a:pt x="2166292" y="609714"/>
                  </a:lnTo>
                  <a:lnTo>
                    <a:pt x="2217870" y="624080"/>
                  </a:lnTo>
                  <a:lnTo>
                    <a:pt x="2269448" y="638429"/>
                  </a:lnTo>
                  <a:lnTo>
                    <a:pt x="2321027" y="652758"/>
                  </a:lnTo>
                  <a:lnTo>
                    <a:pt x="2372605" y="667063"/>
                  </a:lnTo>
                  <a:lnTo>
                    <a:pt x="2424183" y="681349"/>
                  </a:lnTo>
                  <a:lnTo>
                    <a:pt x="2475761" y="695618"/>
                  </a:lnTo>
                  <a:lnTo>
                    <a:pt x="2527340" y="709873"/>
                  </a:lnTo>
                  <a:lnTo>
                    <a:pt x="2578918" y="724119"/>
                  </a:lnTo>
                  <a:lnTo>
                    <a:pt x="2630496" y="738357"/>
                  </a:lnTo>
                  <a:lnTo>
                    <a:pt x="2682074" y="752593"/>
                  </a:lnTo>
                  <a:lnTo>
                    <a:pt x="2733653" y="766828"/>
                  </a:lnTo>
                  <a:lnTo>
                    <a:pt x="2785232" y="781067"/>
                  </a:lnTo>
                  <a:lnTo>
                    <a:pt x="2836810" y="795309"/>
                  </a:lnTo>
                  <a:lnTo>
                    <a:pt x="2888388" y="809552"/>
                  </a:lnTo>
                  <a:lnTo>
                    <a:pt x="2939967" y="823795"/>
                  </a:lnTo>
                  <a:lnTo>
                    <a:pt x="2991545" y="838034"/>
                  </a:lnTo>
                  <a:lnTo>
                    <a:pt x="3043123" y="852267"/>
                  </a:lnTo>
                  <a:lnTo>
                    <a:pt x="3094702" y="866493"/>
                  </a:lnTo>
                  <a:lnTo>
                    <a:pt x="3146280" y="880709"/>
                  </a:lnTo>
                  <a:lnTo>
                    <a:pt x="3197859" y="894912"/>
                  </a:lnTo>
                  <a:lnTo>
                    <a:pt x="3249438" y="909101"/>
                  </a:lnTo>
                  <a:lnTo>
                    <a:pt x="3301016" y="923274"/>
                  </a:lnTo>
                  <a:lnTo>
                    <a:pt x="3352594" y="937436"/>
                  </a:lnTo>
                  <a:lnTo>
                    <a:pt x="3404172" y="951586"/>
                  </a:lnTo>
                  <a:lnTo>
                    <a:pt x="3455751" y="965726"/>
                  </a:lnTo>
                  <a:lnTo>
                    <a:pt x="3507329" y="979857"/>
                  </a:lnTo>
                  <a:lnTo>
                    <a:pt x="3558907" y="993980"/>
                  </a:lnTo>
                  <a:lnTo>
                    <a:pt x="3610485" y="1008097"/>
                  </a:lnTo>
                  <a:lnTo>
                    <a:pt x="3662064" y="1022208"/>
                  </a:lnTo>
                  <a:lnTo>
                    <a:pt x="3713643" y="1036315"/>
                  </a:lnTo>
                  <a:lnTo>
                    <a:pt x="3765221" y="1050417"/>
                  </a:lnTo>
                  <a:lnTo>
                    <a:pt x="3816799" y="1064515"/>
                  </a:lnTo>
                  <a:lnTo>
                    <a:pt x="3868378" y="1078607"/>
                  </a:lnTo>
                  <a:lnTo>
                    <a:pt x="3919956" y="1092693"/>
                  </a:lnTo>
                  <a:lnTo>
                    <a:pt x="3971534" y="1106771"/>
                  </a:lnTo>
                  <a:lnTo>
                    <a:pt x="4023113" y="1120840"/>
                  </a:lnTo>
                  <a:lnTo>
                    <a:pt x="4074691" y="1134899"/>
                  </a:lnTo>
                  <a:lnTo>
                    <a:pt x="4126270" y="1148946"/>
                  </a:lnTo>
                  <a:lnTo>
                    <a:pt x="4177849" y="1162982"/>
                  </a:lnTo>
                  <a:lnTo>
                    <a:pt x="4229427" y="1176852"/>
                  </a:lnTo>
                  <a:lnTo>
                    <a:pt x="4281005" y="1190482"/>
                  </a:lnTo>
                  <a:lnTo>
                    <a:pt x="4332584" y="1203988"/>
                  </a:lnTo>
                  <a:lnTo>
                    <a:pt x="4384162" y="1217483"/>
                  </a:lnTo>
                  <a:lnTo>
                    <a:pt x="4435740" y="1231083"/>
                  </a:lnTo>
                  <a:lnTo>
                    <a:pt x="4487319" y="1244903"/>
                  </a:lnTo>
                  <a:lnTo>
                    <a:pt x="4538897" y="1259057"/>
                  </a:lnTo>
                  <a:lnTo>
                    <a:pt x="4590475" y="1273660"/>
                  </a:lnTo>
                  <a:lnTo>
                    <a:pt x="4642054" y="1288828"/>
                  </a:lnTo>
                  <a:lnTo>
                    <a:pt x="4688474" y="1303003"/>
                  </a:lnTo>
                  <a:lnTo>
                    <a:pt x="4734894" y="1317606"/>
                  </a:lnTo>
                  <a:lnTo>
                    <a:pt x="4781315" y="1332569"/>
                  </a:lnTo>
                  <a:lnTo>
                    <a:pt x="4827735" y="1347826"/>
                  </a:lnTo>
                  <a:lnTo>
                    <a:pt x="4874156" y="1363309"/>
                  </a:lnTo>
                  <a:lnTo>
                    <a:pt x="4920576" y="1378951"/>
                  </a:lnTo>
                  <a:lnTo>
                    <a:pt x="4966997" y="1394684"/>
                  </a:lnTo>
                  <a:lnTo>
                    <a:pt x="5013417" y="1410441"/>
                  </a:lnTo>
                  <a:lnTo>
                    <a:pt x="5059838" y="1426155"/>
                  </a:lnTo>
                  <a:lnTo>
                    <a:pt x="5106259" y="1441759"/>
                  </a:lnTo>
                  <a:lnTo>
                    <a:pt x="5152679" y="1457306"/>
                  </a:lnTo>
                  <a:lnTo>
                    <a:pt x="5199100" y="1472898"/>
                  </a:lnTo>
                  <a:lnTo>
                    <a:pt x="5245520" y="1488536"/>
                  </a:lnTo>
                  <a:lnTo>
                    <a:pt x="5291941" y="1504220"/>
                  </a:lnTo>
                  <a:lnTo>
                    <a:pt x="5338361" y="1519951"/>
                  </a:lnTo>
                  <a:lnTo>
                    <a:pt x="5384782" y="1535729"/>
                  </a:lnTo>
                  <a:lnTo>
                    <a:pt x="5431202" y="1551557"/>
                  </a:lnTo>
                  <a:lnTo>
                    <a:pt x="5477623" y="1567434"/>
                  </a:lnTo>
                  <a:lnTo>
                    <a:pt x="5524044" y="1583361"/>
                  </a:lnTo>
                  <a:lnTo>
                    <a:pt x="5570465" y="1599340"/>
                  </a:lnTo>
                  <a:lnTo>
                    <a:pt x="5616885" y="1615262"/>
                  </a:lnTo>
                  <a:lnTo>
                    <a:pt x="5663305" y="1631070"/>
                  </a:lnTo>
                  <a:lnTo>
                    <a:pt x="5709726" y="1646833"/>
                  </a:lnTo>
                  <a:lnTo>
                    <a:pt x="5756146" y="1662621"/>
                  </a:lnTo>
                  <a:lnTo>
                    <a:pt x="5802567" y="1678506"/>
                  </a:lnTo>
                  <a:lnTo>
                    <a:pt x="5848987" y="1694558"/>
                  </a:lnTo>
                  <a:lnTo>
                    <a:pt x="5895408" y="1710847"/>
                  </a:lnTo>
                  <a:lnTo>
                    <a:pt x="5941828" y="1727444"/>
                  </a:lnTo>
                  <a:lnTo>
                    <a:pt x="5988249" y="1744420"/>
                  </a:lnTo>
                  <a:lnTo>
                    <a:pt x="6034670" y="1761846"/>
                  </a:lnTo>
                  <a:lnTo>
                    <a:pt x="6081090" y="1779825"/>
                  </a:lnTo>
                  <a:lnTo>
                    <a:pt x="6127511" y="1798343"/>
                  </a:lnTo>
                  <a:lnTo>
                    <a:pt x="6173931" y="1817291"/>
                  </a:lnTo>
                  <a:lnTo>
                    <a:pt x="6220352" y="1836561"/>
                  </a:lnTo>
                  <a:lnTo>
                    <a:pt x="6266772" y="1856042"/>
                  </a:lnTo>
                  <a:lnTo>
                    <a:pt x="6313193" y="1875625"/>
                  </a:lnTo>
                  <a:lnTo>
                    <a:pt x="6359613" y="1895203"/>
                  </a:lnTo>
                  <a:lnTo>
                    <a:pt x="6406034" y="1914664"/>
                  </a:lnTo>
                  <a:lnTo>
                    <a:pt x="6452455" y="1933901"/>
                  </a:lnTo>
                  <a:lnTo>
                    <a:pt x="6498876" y="1952804"/>
                  </a:lnTo>
                  <a:lnTo>
                    <a:pt x="6545296" y="1971374"/>
                  </a:lnTo>
                  <a:lnTo>
                    <a:pt x="6591717" y="1989728"/>
                  </a:lnTo>
                  <a:lnTo>
                    <a:pt x="6638137" y="2007923"/>
                  </a:lnTo>
                  <a:lnTo>
                    <a:pt x="6684558" y="2026019"/>
                  </a:lnTo>
                  <a:lnTo>
                    <a:pt x="6730978" y="2044076"/>
                  </a:lnTo>
                  <a:lnTo>
                    <a:pt x="6777399" y="2062152"/>
                  </a:lnTo>
                  <a:lnTo>
                    <a:pt x="6823819" y="2080305"/>
                  </a:lnTo>
                  <a:lnTo>
                    <a:pt x="6870240" y="2098597"/>
                  </a:lnTo>
                  <a:lnTo>
                    <a:pt x="6916660" y="2117084"/>
                  </a:lnTo>
                  <a:lnTo>
                    <a:pt x="6963081" y="2135828"/>
                  </a:lnTo>
                  <a:lnTo>
                    <a:pt x="7009501" y="2154895"/>
                  </a:lnTo>
                  <a:lnTo>
                    <a:pt x="7055922" y="2174264"/>
                  </a:lnTo>
                  <a:lnTo>
                    <a:pt x="7102342" y="2193856"/>
                  </a:lnTo>
                  <a:lnTo>
                    <a:pt x="7148762" y="2213591"/>
                  </a:lnTo>
                  <a:lnTo>
                    <a:pt x="7195183" y="2233392"/>
                  </a:lnTo>
                  <a:lnTo>
                    <a:pt x="7241603" y="2253179"/>
                  </a:lnTo>
                  <a:lnTo>
                    <a:pt x="7288024" y="2272874"/>
                  </a:lnTo>
                  <a:lnTo>
                    <a:pt x="7334444" y="2292398"/>
                  </a:lnTo>
                  <a:lnTo>
                    <a:pt x="7380865" y="2311671"/>
                  </a:lnTo>
                  <a:lnTo>
                    <a:pt x="7427286" y="2330616"/>
                  </a:lnTo>
                  <a:lnTo>
                    <a:pt x="7473706" y="2349208"/>
                  </a:lnTo>
                  <a:lnTo>
                    <a:pt x="7520127" y="2367518"/>
                  </a:lnTo>
                  <a:lnTo>
                    <a:pt x="7566547" y="2385604"/>
                  </a:lnTo>
                  <a:lnTo>
                    <a:pt x="7612968" y="2403525"/>
                  </a:lnTo>
                  <a:lnTo>
                    <a:pt x="7659388" y="2421340"/>
                  </a:lnTo>
                  <a:lnTo>
                    <a:pt x="7705809" y="2439110"/>
                  </a:lnTo>
                  <a:lnTo>
                    <a:pt x="7752229" y="2456891"/>
                  </a:lnTo>
                  <a:lnTo>
                    <a:pt x="7798650" y="2474745"/>
                  </a:lnTo>
                  <a:lnTo>
                    <a:pt x="7845071" y="2492729"/>
                  </a:lnTo>
                  <a:lnTo>
                    <a:pt x="7891492" y="2510904"/>
                  </a:lnTo>
                  <a:lnTo>
                    <a:pt x="7937912" y="2529275"/>
                  </a:lnTo>
                  <a:lnTo>
                    <a:pt x="7984333" y="2547786"/>
                  </a:lnTo>
                  <a:lnTo>
                    <a:pt x="8030753" y="2566400"/>
                  </a:lnTo>
                  <a:lnTo>
                    <a:pt x="8077173" y="2585078"/>
                  </a:lnTo>
                  <a:lnTo>
                    <a:pt x="8123594" y="2603783"/>
                  </a:lnTo>
                  <a:lnTo>
                    <a:pt x="8170014" y="2622477"/>
                  </a:lnTo>
                  <a:lnTo>
                    <a:pt x="8216435" y="2641123"/>
                  </a:lnTo>
                  <a:lnTo>
                    <a:pt x="8262855" y="2659682"/>
                  </a:lnTo>
                  <a:lnTo>
                    <a:pt x="8309276" y="2678117"/>
                  </a:lnTo>
                  <a:lnTo>
                    <a:pt x="8355697" y="2696390"/>
                  </a:lnTo>
                  <a:lnTo>
                    <a:pt x="8402117" y="2714513"/>
                  </a:lnTo>
                  <a:lnTo>
                    <a:pt x="8448538" y="2732534"/>
                  </a:lnTo>
                  <a:lnTo>
                    <a:pt x="8494958" y="2750465"/>
                  </a:lnTo>
                  <a:lnTo>
                    <a:pt x="8541379" y="2768318"/>
                  </a:lnTo>
                  <a:lnTo>
                    <a:pt x="8587799" y="2786106"/>
                  </a:lnTo>
                  <a:lnTo>
                    <a:pt x="8634220" y="2803840"/>
                  </a:lnTo>
                  <a:lnTo>
                    <a:pt x="8680640" y="2821533"/>
                  </a:lnTo>
                  <a:lnTo>
                    <a:pt x="8727061" y="2839198"/>
                  </a:lnTo>
                  <a:lnTo>
                    <a:pt x="8773482" y="2856846"/>
                  </a:lnTo>
                  <a:lnTo>
                    <a:pt x="8819903" y="2874490"/>
                  </a:lnTo>
                  <a:lnTo>
                    <a:pt x="8866323" y="2892104"/>
                  </a:lnTo>
                  <a:lnTo>
                    <a:pt x="8912744" y="2909663"/>
                  </a:lnTo>
                  <a:lnTo>
                    <a:pt x="8959164" y="2927176"/>
                  </a:lnTo>
                  <a:lnTo>
                    <a:pt x="9005585" y="2944652"/>
                  </a:lnTo>
                  <a:lnTo>
                    <a:pt x="9052005" y="2962103"/>
                  </a:lnTo>
                  <a:lnTo>
                    <a:pt x="9098426" y="2979537"/>
                  </a:lnTo>
                  <a:lnTo>
                    <a:pt x="9144846" y="2996964"/>
                  </a:lnTo>
                  <a:lnTo>
                    <a:pt x="9191267" y="3014395"/>
                  </a:lnTo>
                  <a:lnTo>
                    <a:pt x="9237687" y="3031839"/>
                  </a:lnTo>
                  <a:lnTo>
                    <a:pt x="9284108" y="3049307"/>
                  </a:lnTo>
                </a:path>
              </a:pathLst>
            </a:custGeom>
            <a:ln w="381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95573" y="3998880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>
                  <a:moveTo>
                    <a:pt x="0" y="0"/>
                  </a:moveTo>
                  <a:lnTo>
                    <a:pt x="243840" y="1"/>
                  </a:lnTo>
                </a:path>
              </a:pathLst>
            </a:custGeom>
            <a:ln w="381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54706" y="5246116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92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4706" y="4697476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94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4706" y="4151884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96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54706" y="3603244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98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0317" y="3057652"/>
            <a:ext cx="21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100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0317" y="2509011"/>
            <a:ext cx="21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102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0317" y="1963420"/>
            <a:ext cx="21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104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0317" y="1414779"/>
            <a:ext cx="21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106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17466" y="5413755"/>
            <a:ext cx="1917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-5</a:t>
            </a:r>
            <a:r>
              <a:rPr sz="1000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45878" y="5413755"/>
            <a:ext cx="1917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-4</a:t>
            </a:r>
            <a:r>
              <a:rPr sz="1000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74289" y="5413755"/>
            <a:ext cx="1917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-3</a:t>
            </a:r>
            <a:r>
              <a:rPr sz="1000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02699" y="5413755"/>
            <a:ext cx="1917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-2</a:t>
            </a:r>
            <a:r>
              <a:rPr sz="1000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31110" y="5413755"/>
            <a:ext cx="1917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-1</a:t>
            </a:r>
            <a:r>
              <a:rPr sz="1000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11146" y="5413755"/>
            <a:ext cx="901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07362" y="5413755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735773" y="5413755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664183" y="5413755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592594" y="5413755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40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521005" y="5413755"/>
            <a:ext cx="152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Calibri"/>
                <a:cs typeface="Calibri"/>
              </a:rPr>
              <a:t>50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1631" y="3073461"/>
            <a:ext cx="196215" cy="716280"/>
          </a:xfrm>
          <a:prstGeom prst="rect">
            <a:avLst/>
          </a:prstGeom>
        </p:spPr>
        <p:txBody>
          <a:bodyPr vert="vert270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100" b="1" dirty="0">
                <a:latin typeface="Calibri"/>
                <a:cs typeface="Calibri"/>
              </a:rPr>
              <a:t>Pr</a:t>
            </a:r>
            <a:r>
              <a:rPr sz="1100" b="1" spc="-5" dirty="0">
                <a:latin typeface="Calibri"/>
                <a:cs typeface="Calibri"/>
              </a:rPr>
              <a:t>ic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40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(%</a:t>
            </a:r>
            <a:r>
              <a:rPr sz="1000" b="1" spc="-5" dirty="0">
                <a:latin typeface="Calibri"/>
                <a:cs typeface="Calibri"/>
              </a:rPr>
              <a:t> pa</a:t>
            </a:r>
            <a:r>
              <a:rPr sz="1000" b="1" dirty="0">
                <a:latin typeface="Calibri"/>
                <a:cs typeface="Calibri"/>
              </a:rPr>
              <a:t>r)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75740" y="5593079"/>
            <a:ext cx="176148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Change in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Interest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Rates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(bps)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52431" y="3854196"/>
            <a:ext cx="10090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spc="-5" dirty="0">
                <a:latin typeface="Calibri"/>
                <a:cs typeface="Calibri"/>
              </a:rPr>
              <a:t>Hold value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730992" y="399888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1"/>
                </a:lnTo>
              </a:path>
            </a:pathLst>
          </a:custGeom>
          <a:ln w="381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987850" y="3854196"/>
            <a:ext cx="10893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spc="-5" dirty="0">
                <a:latin typeface="Calibri"/>
                <a:cs typeface="Calibri"/>
              </a:rPr>
              <a:t>Market value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8946284" y="1665732"/>
            <a:ext cx="14281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2%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10-Yr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NCL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Bond</a:t>
            </a:r>
            <a:endParaRPr sz="1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90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33400"/>
            <a:ext cx="109702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How to </a:t>
            </a:r>
            <a:r>
              <a:rPr lang="en-US" dirty="0" smtClean="0"/>
              <a:t>Accumulate Tax-Loss Harvesting Options </a:t>
            </a:r>
            <a:endParaRPr i="1" spc="-5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224788"/>
            <a:ext cx="9827261" cy="3380413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0" dirty="0">
                <a:latin typeface="Calibri"/>
                <a:cs typeface="Calibri"/>
              </a:rPr>
              <a:t>Purchase bonds selling at a premium 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 smtClean="0">
                <a:latin typeface="Calibri"/>
                <a:cs typeface="Calibri"/>
              </a:rPr>
              <a:t>Bonds </a:t>
            </a:r>
            <a:r>
              <a:rPr lang="en-US" sz="2000" spc="-10" dirty="0">
                <a:latin typeface="Calibri"/>
                <a:cs typeface="Calibri"/>
              </a:rPr>
              <a:t>purchased near par  are unsuitable for TLH, due to the de minimis effect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dirty="0">
                <a:latin typeface="Calibri"/>
                <a:cs typeface="Calibri"/>
              </a:rPr>
              <a:t>Restart the short-term clock</a:t>
            </a:r>
          </a:p>
          <a:p>
            <a:pPr marL="698500" lvl="1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Short-term losses are worth twice as much as long-term losses</a:t>
            </a:r>
          </a:p>
          <a:p>
            <a:pPr marL="698500" lvl="1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Consider </a:t>
            </a:r>
            <a:r>
              <a:rPr lang="en-US" sz="2000" spc="-10" dirty="0" smtClean="0">
                <a:latin typeface="Calibri"/>
                <a:cs typeface="Calibri"/>
              </a:rPr>
              <a:t>sale/repurchase </a:t>
            </a:r>
            <a:r>
              <a:rPr lang="en-US" sz="2000" spc="-10" dirty="0">
                <a:latin typeface="Calibri"/>
                <a:cs typeface="Calibri"/>
              </a:rPr>
              <a:t>at a modest gain</a:t>
            </a:r>
          </a:p>
          <a:p>
            <a:pPr marL="241300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dirty="0">
                <a:latin typeface="Calibri"/>
                <a:cs typeface="Calibri"/>
              </a:rPr>
              <a:t>Reduce transaction cost</a:t>
            </a:r>
          </a:p>
          <a:p>
            <a:pPr marL="698500" lvl="1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Round trip may cost </a:t>
            </a:r>
            <a:r>
              <a:rPr lang="en-US" sz="2000" spc="-10" dirty="0" smtClean="0">
                <a:latin typeface="Calibri"/>
                <a:cs typeface="Calibri"/>
              </a:rPr>
              <a:t>1.5 </a:t>
            </a:r>
            <a:r>
              <a:rPr lang="en-US" sz="2000" spc="-10" dirty="0">
                <a:latin typeface="Calibri"/>
                <a:cs typeface="Calibri"/>
              </a:rPr>
              <a:t>points</a:t>
            </a:r>
            <a:endParaRPr sz="2000" spc="-10" dirty="0">
              <a:latin typeface="Calibri"/>
              <a:cs typeface="Calibri"/>
            </a:endParaRPr>
          </a:p>
          <a:p>
            <a:pPr marL="12700" marR="789305">
              <a:lnSpc>
                <a:spcPts val="3000"/>
              </a:lnSpc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98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68093"/>
            <a:ext cx="7692390" cy="89217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pc="-10" dirty="0"/>
              <a:t>Premium </a:t>
            </a:r>
            <a:r>
              <a:rPr lang="en-US" spc="-10" dirty="0"/>
              <a:t>Munis</a:t>
            </a:r>
            <a:r>
              <a:rPr spc="-15" dirty="0"/>
              <a:t> </a:t>
            </a:r>
            <a:r>
              <a:rPr dirty="0"/>
              <a:t>Shine!</a:t>
            </a:r>
          </a:p>
          <a:p>
            <a:pPr marL="75565">
              <a:lnSpc>
                <a:spcPct val="100000"/>
              </a:lnSpc>
              <a:spcBef>
                <a:spcPts val="295"/>
              </a:spcBef>
            </a:pPr>
            <a:r>
              <a:rPr sz="1800" i="1" spc="-15" dirty="0">
                <a:solidFill>
                  <a:srgbClr val="000000"/>
                </a:solidFill>
                <a:latin typeface="Calibri"/>
                <a:cs typeface="Calibri"/>
              </a:rPr>
              <a:t>Par</a:t>
            </a:r>
            <a:r>
              <a:rPr sz="1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0000"/>
                </a:solidFill>
                <a:latin typeface="Calibri"/>
                <a:cs typeface="Calibri"/>
              </a:rPr>
              <a:t>Bonds</a:t>
            </a:r>
            <a:r>
              <a:rPr sz="1800" i="1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0000"/>
                </a:solidFill>
                <a:latin typeface="Calibri"/>
                <a:cs typeface="Calibri"/>
              </a:rPr>
              <a:t>Expected</a:t>
            </a:r>
            <a:r>
              <a:rPr sz="1800" i="1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1" spc="-15" dirty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sz="1800" i="1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000000"/>
                </a:solidFill>
                <a:latin typeface="Calibri"/>
                <a:cs typeface="Calibri"/>
              </a:rPr>
              <a:t>Significantly</a:t>
            </a:r>
            <a:r>
              <a:rPr sz="1800" i="1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0000"/>
                </a:solidFill>
                <a:latin typeface="Calibri"/>
                <a:cs typeface="Calibri"/>
              </a:rPr>
              <a:t>Underperform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16964" y="1772013"/>
            <a:ext cx="8638540" cy="3844290"/>
            <a:chOff x="1316964" y="1772013"/>
            <a:chExt cx="8638540" cy="3844290"/>
          </a:xfrm>
        </p:grpSpPr>
        <p:sp>
          <p:nvSpPr>
            <p:cNvPr id="4" name="object 4"/>
            <p:cNvSpPr/>
            <p:nvPr/>
          </p:nvSpPr>
          <p:spPr>
            <a:xfrm>
              <a:off x="1361287" y="3401568"/>
              <a:ext cx="1050290" cy="1628139"/>
            </a:xfrm>
            <a:custGeom>
              <a:avLst/>
              <a:gdLst/>
              <a:ahLst/>
              <a:cxnLst/>
              <a:rect l="l" t="t" r="r" b="b"/>
              <a:pathLst>
                <a:path w="1050289" h="1628139">
                  <a:moveTo>
                    <a:pt x="0" y="1627632"/>
                  </a:moveTo>
                  <a:lnTo>
                    <a:pt x="287680" y="1627632"/>
                  </a:lnTo>
                </a:path>
                <a:path w="1050289" h="1628139">
                  <a:moveTo>
                    <a:pt x="0" y="1085088"/>
                  </a:moveTo>
                  <a:lnTo>
                    <a:pt x="287680" y="1085088"/>
                  </a:lnTo>
                </a:path>
                <a:path w="1050289" h="1628139">
                  <a:moveTo>
                    <a:pt x="0" y="542544"/>
                  </a:moveTo>
                  <a:lnTo>
                    <a:pt x="287680" y="542544"/>
                  </a:lnTo>
                </a:path>
                <a:path w="1050289" h="1628139">
                  <a:moveTo>
                    <a:pt x="0" y="0"/>
                  </a:moveTo>
                  <a:lnTo>
                    <a:pt x="287680" y="0"/>
                  </a:lnTo>
                </a:path>
                <a:path w="1050289" h="1628139">
                  <a:moveTo>
                    <a:pt x="668680" y="0"/>
                  </a:moveTo>
                  <a:lnTo>
                    <a:pt x="1049680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48967" y="3377183"/>
              <a:ext cx="381000" cy="2195195"/>
            </a:xfrm>
            <a:custGeom>
              <a:avLst/>
              <a:gdLst/>
              <a:ahLst/>
              <a:cxnLst/>
              <a:rect l="l" t="t" r="r" b="b"/>
              <a:pathLst>
                <a:path w="381000" h="2195195">
                  <a:moveTo>
                    <a:pt x="381000" y="0"/>
                  </a:moveTo>
                  <a:lnTo>
                    <a:pt x="0" y="0"/>
                  </a:lnTo>
                  <a:lnTo>
                    <a:pt x="0" y="2194796"/>
                  </a:lnTo>
                  <a:lnTo>
                    <a:pt x="381000" y="2194796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29967" y="3422903"/>
              <a:ext cx="381000" cy="2149475"/>
            </a:xfrm>
            <a:custGeom>
              <a:avLst/>
              <a:gdLst/>
              <a:ahLst/>
              <a:cxnLst/>
              <a:rect l="l" t="t" r="r" b="b"/>
              <a:pathLst>
                <a:path w="381000" h="2149475">
                  <a:moveTo>
                    <a:pt x="381000" y="0"/>
                  </a:moveTo>
                  <a:lnTo>
                    <a:pt x="0" y="0"/>
                  </a:lnTo>
                  <a:lnTo>
                    <a:pt x="0" y="2149076"/>
                  </a:lnTo>
                  <a:lnTo>
                    <a:pt x="381000" y="2149076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91967" y="3401568"/>
              <a:ext cx="1338580" cy="1628139"/>
            </a:xfrm>
            <a:custGeom>
              <a:avLst/>
              <a:gdLst/>
              <a:ahLst/>
              <a:cxnLst/>
              <a:rect l="l" t="t" r="r" b="b"/>
              <a:pathLst>
                <a:path w="1338579" h="1628139">
                  <a:moveTo>
                    <a:pt x="0" y="1627632"/>
                  </a:moveTo>
                  <a:lnTo>
                    <a:pt x="573023" y="1627632"/>
                  </a:lnTo>
                </a:path>
                <a:path w="1338579" h="1628139">
                  <a:moveTo>
                    <a:pt x="0" y="1085088"/>
                  </a:moveTo>
                  <a:lnTo>
                    <a:pt x="573023" y="1085088"/>
                  </a:lnTo>
                </a:path>
                <a:path w="1338579" h="1628139">
                  <a:moveTo>
                    <a:pt x="0" y="542544"/>
                  </a:moveTo>
                  <a:lnTo>
                    <a:pt x="573023" y="542544"/>
                  </a:lnTo>
                </a:path>
                <a:path w="1338579" h="1628139">
                  <a:moveTo>
                    <a:pt x="957071" y="542544"/>
                  </a:moveTo>
                  <a:lnTo>
                    <a:pt x="1338071" y="542544"/>
                  </a:lnTo>
                </a:path>
                <a:path w="1338579" h="1628139">
                  <a:moveTo>
                    <a:pt x="0" y="0"/>
                  </a:moveTo>
                  <a:lnTo>
                    <a:pt x="573023" y="0"/>
                  </a:lnTo>
                </a:path>
                <a:path w="1338579" h="1628139">
                  <a:moveTo>
                    <a:pt x="957071" y="0"/>
                  </a:moveTo>
                  <a:lnTo>
                    <a:pt x="1338071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64991" y="3273551"/>
              <a:ext cx="384175" cy="2298700"/>
            </a:xfrm>
            <a:custGeom>
              <a:avLst/>
              <a:gdLst/>
              <a:ahLst/>
              <a:cxnLst/>
              <a:rect l="l" t="t" r="r" b="b"/>
              <a:pathLst>
                <a:path w="384175" h="2298700">
                  <a:moveTo>
                    <a:pt x="384048" y="0"/>
                  </a:moveTo>
                  <a:lnTo>
                    <a:pt x="0" y="0"/>
                  </a:lnTo>
                  <a:lnTo>
                    <a:pt x="0" y="2298428"/>
                  </a:lnTo>
                  <a:lnTo>
                    <a:pt x="384048" y="2298428"/>
                  </a:lnTo>
                  <a:lnTo>
                    <a:pt x="384048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49039" y="4172711"/>
              <a:ext cx="381000" cy="1399540"/>
            </a:xfrm>
            <a:custGeom>
              <a:avLst/>
              <a:gdLst/>
              <a:ahLst/>
              <a:cxnLst/>
              <a:rect l="l" t="t" r="r" b="b"/>
              <a:pathLst>
                <a:path w="381000" h="1399539">
                  <a:moveTo>
                    <a:pt x="381000" y="0"/>
                  </a:moveTo>
                  <a:lnTo>
                    <a:pt x="0" y="0"/>
                  </a:lnTo>
                  <a:lnTo>
                    <a:pt x="0" y="1399268"/>
                  </a:lnTo>
                  <a:lnTo>
                    <a:pt x="381000" y="1399268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61287" y="2859024"/>
              <a:ext cx="2769235" cy="0"/>
            </a:xfrm>
            <a:custGeom>
              <a:avLst/>
              <a:gdLst/>
              <a:ahLst/>
              <a:cxnLst/>
              <a:rect l="l" t="t" r="r" b="b"/>
              <a:pathLst>
                <a:path w="2769235">
                  <a:moveTo>
                    <a:pt x="0" y="0"/>
                  </a:moveTo>
                  <a:lnTo>
                    <a:pt x="1049680" y="0"/>
                  </a:lnTo>
                </a:path>
                <a:path w="2769235">
                  <a:moveTo>
                    <a:pt x="1430680" y="0"/>
                  </a:moveTo>
                  <a:lnTo>
                    <a:pt x="2768752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10967" y="2365247"/>
              <a:ext cx="381000" cy="3206750"/>
            </a:xfrm>
            <a:custGeom>
              <a:avLst/>
              <a:gdLst/>
              <a:ahLst/>
              <a:cxnLst/>
              <a:rect l="l" t="t" r="r" b="b"/>
              <a:pathLst>
                <a:path w="381000" h="3206750">
                  <a:moveTo>
                    <a:pt x="381000" y="0"/>
                  </a:moveTo>
                  <a:lnTo>
                    <a:pt x="0" y="0"/>
                  </a:lnTo>
                  <a:lnTo>
                    <a:pt x="0" y="3206732"/>
                  </a:lnTo>
                  <a:lnTo>
                    <a:pt x="381000" y="3206732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11039" y="3401568"/>
              <a:ext cx="1335405" cy="1628139"/>
            </a:xfrm>
            <a:custGeom>
              <a:avLst/>
              <a:gdLst/>
              <a:ahLst/>
              <a:cxnLst/>
              <a:rect l="l" t="t" r="r" b="b"/>
              <a:pathLst>
                <a:path w="1335404" h="1628139">
                  <a:moveTo>
                    <a:pt x="0" y="1627632"/>
                  </a:moveTo>
                  <a:lnTo>
                    <a:pt x="573024" y="1627632"/>
                  </a:lnTo>
                </a:path>
                <a:path w="1335404" h="1628139">
                  <a:moveTo>
                    <a:pt x="0" y="1085088"/>
                  </a:moveTo>
                  <a:lnTo>
                    <a:pt x="573024" y="1085088"/>
                  </a:lnTo>
                </a:path>
                <a:path w="1335404" h="1628139">
                  <a:moveTo>
                    <a:pt x="954024" y="1085088"/>
                  </a:moveTo>
                  <a:lnTo>
                    <a:pt x="1335024" y="1085088"/>
                  </a:lnTo>
                </a:path>
                <a:path w="1335404" h="1628139">
                  <a:moveTo>
                    <a:pt x="0" y="542544"/>
                  </a:moveTo>
                  <a:lnTo>
                    <a:pt x="573024" y="542544"/>
                  </a:lnTo>
                </a:path>
                <a:path w="1335404" h="1628139">
                  <a:moveTo>
                    <a:pt x="954024" y="542544"/>
                  </a:moveTo>
                  <a:lnTo>
                    <a:pt x="1335024" y="542544"/>
                  </a:lnTo>
                </a:path>
                <a:path w="1335404" h="1628139">
                  <a:moveTo>
                    <a:pt x="0" y="0"/>
                  </a:moveTo>
                  <a:lnTo>
                    <a:pt x="573024" y="0"/>
                  </a:lnTo>
                </a:path>
                <a:path w="1335404" h="1628139">
                  <a:moveTo>
                    <a:pt x="954024" y="0"/>
                  </a:moveTo>
                  <a:lnTo>
                    <a:pt x="1335024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84064" y="3151631"/>
              <a:ext cx="381000" cy="2420620"/>
            </a:xfrm>
            <a:custGeom>
              <a:avLst/>
              <a:gdLst/>
              <a:ahLst/>
              <a:cxnLst/>
              <a:rect l="l" t="t" r="r" b="b"/>
              <a:pathLst>
                <a:path w="381000" h="2420620">
                  <a:moveTo>
                    <a:pt x="381000" y="0"/>
                  </a:moveTo>
                  <a:lnTo>
                    <a:pt x="0" y="0"/>
                  </a:lnTo>
                  <a:lnTo>
                    <a:pt x="0" y="2420348"/>
                  </a:lnTo>
                  <a:lnTo>
                    <a:pt x="381000" y="2420348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65064" y="4651247"/>
              <a:ext cx="381000" cy="920750"/>
            </a:xfrm>
            <a:custGeom>
              <a:avLst/>
              <a:gdLst/>
              <a:ahLst/>
              <a:cxnLst/>
              <a:rect l="l" t="t" r="r" b="b"/>
              <a:pathLst>
                <a:path w="381000" h="920750">
                  <a:moveTo>
                    <a:pt x="381000" y="0"/>
                  </a:moveTo>
                  <a:lnTo>
                    <a:pt x="0" y="0"/>
                  </a:lnTo>
                  <a:lnTo>
                    <a:pt x="0" y="920732"/>
                  </a:lnTo>
                  <a:lnTo>
                    <a:pt x="381000" y="920732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11039" y="2859024"/>
              <a:ext cx="1335405" cy="0"/>
            </a:xfrm>
            <a:custGeom>
              <a:avLst/>
              <a:gdLst/>
              <a:ahLst/>
              <a:cxnLst/>
              <a:rect l="l" t="t" r="r" b="b"/>
              <a:pathLst>
                <a:path w="1335404">
                  <a:moveTo>
                    <a:pt x="0" y="0"/>
                  </a:moveTo>
                  <a:lnTo>
                    <a:pt x="1335024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30039" y="2383535"/>
              <a:ext cx="381000" cy="3188970"/>
            </a:xfrm>
            <a:custGeom>
              <a:avLst/>
              <a:gdLst/>
              <a:ahLst/>
              <a:cxnLst/>
              <a:rect l="l" t="t" r="r" b="b"/>
              <a:pathLst>
                <a:path w="381000" h="3188970">
                  <a:moveTo>
                    <a:pt x="381000" y="0"/>
                  </a:moveTo>
                  <a:lnTo>
                    <a:pt x="0" y="0"/>
                  </a:lnTo>
                  <a:lnTo>
                    <a:pt x="0" y="3188444"/>
                  </a:lnTo>
                  <a:lnTo>
                    <a:pt x="381000" y="3188444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30111" y="3401568"/>
              <a:ext cx="1335405" cy="1628139"/>
            </a:xfrm>
            <a:custGeom>
              <a:avLst/>
              <a:gdLst/>
              <a:ahLst/>
              <a:cxnLst/>
              <a:rect l="l" t="t" r="r" b="b"/>
              <a:pathLst>
                <a:path w="1335404" h="1628139">
                  <a:moveTo>
                    <a:pt x="0" y="1627632"/>
                  </a:moveTo>
                  <a:lnTo>
                    <a:pt x="573023" y="1627632"/>
                  </a:lnTo>
                </a:path>
                <a:path w="1335404" h="1628139">
                  <a:moveTo>
                    <a:pt x="954023" y="1627632"/>
                  </a:moveTo>
                  <a:lnTo>
                    <a:pt x="1335023" y="1627632"/>
                  </a:lnTo>
                </a:path>
                <a:path w="1335404" h="1628139">
                  <a:moveTo>
                    <a:pt x="0" y="1085088"/>
                  </a:moveTo>
                  <a:lnTo>
                    <a:pt x="573023" y="1085088"/>
                  </a:lnTo>
                </a:path>
                <a:path w="1335404" h="1628139">
                  <a:moveTo>
                    <a:pt x="954023" y="1085088"/>
                  </a:moveTo>
                  <a:lnTo>
                    <a:pt x="1335023" y="1085088"/>
                  </a:lnTo>
                </a:path>
                <a:path w="1335404" h="1628139">
                  <a:moveTo>
                    <a:pt x="0" y="542544"/>
                  </a:moveTo>
                  <a:lnTo>
                    <a:pt x="573023" y="542544"/>
                  </a:lnTo>
                </a:path>
                <a:path w="1335404" h="1628139">
                  <a:moveTo>
                    <a:pt x="954023" y="542544"/>
                  </a:moveTo>
                  <a:lnTo>
                    <a:pt x="1335023" y="542544"/>
                  </a:lnTo>
                </a:path>
                <a:path w="1335404" h="1628139">
                  <a:moveTo>
                    <a:pt x="0" y="0"/>
                  </a:moveTo>
                  <a:lnTo>
                    <a:pt x="573023" y="0"/>
                  </a:lnTo>
                </a:path>
                <a:path w="1335404" h="1628139">
                  <a:moveTo>
                    <a:pt x="954023" y="0"/>
                  </a:moveTo>
                  <a:lnTo>
                    <a:pt x="1335023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03135" y="3276599"/>
              <a:ext cx="381000" cy="2295525"/>
            </a:xfrm>
            <a:custGeom>
              <a:avLst/>
              <a:gdLst/>
              <a:ahLst/>
              <a:cxnLst/>
              <a:rect l="l" t="t" r="r" b="b"/>
              <a:pathLst>
                <a:path w="381000" h="2295525">
                  <a:moveTo>
                    <a:pt x="381000" y="0"/>
                  </a:moveTo>
                  <a:lnTo>
                    <a:pt x="0" y="0"/>
                  </a:lnTo>
                  <a:lnTo>
                    <a:pt x="0" y="2295380"/>
                  </a:lnTo>
                  <a:lnTo>
                    <a:pt x="381000" y="2295380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84135" y="5077967"/>
              <a:ext cx="381000" cy="494030"/>
            </a:xfrm>
            <a:custGeom>
              <a:avLst/>
              <a:gdLst/>
              <a:ahLst/>
              <a:cxnLst/>
              <a:rect l="l" t="t" r="r" b="b"/>
              <a:pathLst>
                <a:path w="381000" h="494029">
                  <a:moveTo>
                    <a:pt x="381000" y="0"/>
                  </a:moveTo>
                  <a:lnTo>
                    <a:pt x="0" y="0"/>
                  </a:lnTo>
                  <a:lnTo>
                    <a:pt x="0" y="494012"/>
                  </a:lnTo>
                  <a:lnTo>
                    <a:pt x="381000" y="494012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230111" y="2859024"/>
              <a:ext cx="1335405" cy="0"/>
            </a:xfrm>
            <a:custGeom>
              <a:avLst/>
              <a:gdLst/>
              <a:ahLst/>
              <a:cxnLst/>
              <a:rect l="l" t="t" r="r" b="b"/>
              <a:pathLst>
                <a:path w="1335404">
                  <a:moveTo>
                    <a:pt x="0" y="0"/>
                  </a:moveTo>
                  <a:lnTo>
                    <a:pt x="1335023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846064" y="2414015"/>
              <a:ext cx="384175" cy="3158490"/>
            </a:xfrm>
            <a:custGeom>
              <a:avLst/>
              <a:gdLst/>
              <a:ahLst/>
              <a:cxnLst/>
              <a:rect l="l" t="t" r="r" b="b"/>
              <a:pathLst>
                <a:path w="384175" h="3158490">
                  <a:moveTo>
                    <a:pt x="384048" y="0"/>
                  </a:moveTo>
                  <a:lnTo>
                    <a:pt x="0" y="0"/>
                  </a:lnTo>
                  <a:lnTo>
                    <a:pt x="0" y="3157964"/>
                  </a:lnTo>
                  <a:lnTo>
                    <a:pt x="384048" y="3157964"/>
                  </a:lnTo>
                  <a:lnTo>
                    <a:pt x="384048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946135" y="3401568"/>
              <a:ext cx="1338580" cy="1628139"/>
            </a:xfrm>
            <a:custGeom>
              <a:avLst/>
              <a:gdLst/>
              <a:ahLst/>
              <a:cxnLst/>
              <a:rect l="l" t="t" r="r" b="b"/>
              <a:pathLst>
                <a:path w="1338579" h="1628139">
                  <a:moveTo>
                    <a:pt x="0" y="1627632"/>
                  </a:moveTo>
                  <a:lnTo>
                    <a:pt x="573024" y="1627632"/>
                  </a:lnTo>
                </a:path>
                <a:path w="1338579" h="1628139">
                  <a:moveTo>
                    <a:pt x="957072" y="1627632"/>
                  </a:moveTo>
                  <a:lnTo>
                    <a:pt x="1338072" y="1627632"/>
                  </a:lnTo>
                </a:path>
                <a:path w="1338579" h="1628139">
                  <a:moveTo>
                    <a:pt x="0" y="1085088"/>
                  </a:moveTo>
                  <a:lnTo>
                    <a:pt x="573024" y="1085088"/>
                  </a:lnTo>
                </a:path>
                <a:path w="1338579" h="1628139">
                  <a:moveTo>
                    <a:pt x="957072" y="1085088"/>
                  </a:moveTo>
                  <a:lnTo>
                    <a:pt x="1338072" y="1085088"/>
                  </a:lnTo>
                </a:path>
                <a:path w="1338579" h="1628139">
                  <a:moveTo>
                    <a:pt x="0" y="542544"/>
                  </a:moveTo>
                  <a:lnTo>
                    <a:pt x="573024" y="542544"/>
                  </a:lnTo>
                </a:path>
                <a:path w="1338579" h="1628139">
                  <a:moveTo>
                    <a:pt x="957072" y="542544"/>
                  </a:moveTo>
                  <a:lnTo>
                    <a:pt x="1338072" y="542544"/>
                  </a:lnTo>
                </a:path>
                <a:path w="1338579" h="1628139">
                  <a:moveTo>
                    <a:pt x="0" y="0"/>
                  </a:moveTo>
                  <a:lnTo>
                    <a:pt x="573024" y="0"/>
                  </a:lnTo>
                </a:path>
                <a:path w="1338579" h="1628139">
                  <a:moveTo>
                    <a:pt x="957072" y="0"/>
                  </a:moveTo>
                  <a:lnTo>
                    <a:pt x="1338072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519159" y="3386327"/>
              <a:ext cx="384175" cy="2185670"/>
            </a:xfrm>
            <a:custGeom>
              <a:avLst/>
              <a:gdLst/>
              <a:ahLst/>
              <a:cxnLst/>
              <a:rect l="l" t="t" r="r" b="b"/>
              <a:pathLst>
                <a:path w="384175" h="2185670">
                  <a:moveTo>
                    <a:pt x="384048" y="0"/>
                  </a:moveTo>
                  <a:lnTo>
                    <a:pt x="0" y="0"/>
                  </a:lnTo>
                  <a:lnTo>
                    <a:pt x="0" y="2185652"/>
                  </a:lnTo>
                  <a:lnTo>
                    <a:pt x="384048" y="2185652"/>
                  </a:lnTo>
                  <a:lnTo>
                    <a:pt x="384048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903207" y="5443727"/>
              <a:ext cx="381000" cy="128270"/>
            </a:xfrm>
            <a:custGeom>
              <a:avLst/>
              <a:gdLst/>
              <a:ahLst/>
              <a:cxnLst/>
              <a:rect l="l" t="t" r="r" b="b"/>
              <a:pathLst>
                <a:path w="381000" h="128270">
                  <a:moveTo>
                    <a:pt x="381000" y="0"/>
                  </a:moveTo>
                  <a:lnTo>
                    <a:pt x="0" y="0"/>
                  </a:lnTo>
                  <a:lnTo>
                    <a:pt x="0" y="128252"/>
                  </a:lnTo>
                  <a:lnTo>
                    <a:pt x="381000" y="128252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46135" y="2859024"/>
              <a:ext cx="1338580" cy="0"/>
            </a:xfrm>
            <a:custGeom>
              <a:avLst/>
              <a:gdLst/>
              <a:ahLst/>
              <a:cxnLst/>
              <a:rect l="l" t="t" r="r" b="b"/>
              <a:pathLst>
                <a:path w="1338579">
                  <a:moveTo>
                    <a:pt x="0" y="0"/>
                  </a:moveTo>
                  <a:lnTo>
                    <a:pt x="1338072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565135" y="2447543"/>
              <a:ext cx="381000" cy="3124835"/>
            </a:xfrm>
            <a:custGeom>
              <a:avLst/>
              <a:gdLst/>
              <a:ahLst/>
              <a:cxnLst/>
              <a:rect l="l" t="t" r="r" b="b"/>
              <a:pathLst>
                <a:path w="381000" h="3124835">
                  <a:moveTo>
                    <a:pt x="381000" y="0"/>
                  </a:moveTo>
                  <a:lnTo>
                    <a:pt x="0" y="0"/>
                  </a:lnTo>
                  <a:lnTo>
                    <a:pt x="0" y="3124436"/>
                  </a:lnTo>
                  <a:lnTo>
                    <a:pt x="381000" y="3124436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665207" y="2859024"/>
              <a:ext cx="287020" cy="2170430"/>
            </a:xfrm>
            <a:custGeom>
              <a:avLst/>
              <a:gdLst/>
              <a:ahLst/>
              <a:cxnLst/>
              <a:rect l="l" t="t" r="r" b="b"/>
              <a:pathLst>
                <a:path w="287020" h="2170429">
                  <a:moveTo>
                    <a:pt x="0" y="2170176"/>
                  </a:moveTo>
                  <a:lnTo>
                    <a:pt x="286618" y="2170176"/>
                  </a:lnTo>
                </a:path>
                <a:path w="287020" h="2170429">
                  <a:moveTo>
                    <a:pt x="0" y="1627632"/>
                  </a:moveTo>
                  <a:lnTo>
                    <a:pt x="286618" y="1627632"/>
                  </a:lnTo>
                </a:path>
                <a:path w="287020" h="2170429">
                  <a:moveTo>
                    <a:pt x="0" y="1085088"/>
                  </a:moveTo>
                  <a:lnTo>
                    <a:pt x="286618" y="1085088"/>
                  </a:lnTo>
                </a:path>
                <a:path w="287020" h="2170429">
                  <a:moveTo>
                    <a:pt x="0" y="542544"/>
                  </a:moveTo>
                  <a:lnTo>
                    <a:pt x="286618" y="542544"/>
                  </a:lnTo>
                </a:path>
                <a:path w="287020" h="2170429">
                  <a:moveTo>
                    <a:pt x="0" y="0"/>
                  </a:moveTo>
                  <a:lnTo>
                    <a:pt x="286618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284207" y="2490215"/>
              <a:ext cx="381000" cy="3082290"/>
            </a:xfrm>
            <a:custGeom>
              <a:avLst/>
              <a:gdLst/>
              <a:ahLst/>
              <a:cxnLst/>
              <a:rect l="l" t="t" r="r" b="b"/>
              <a:pathLst>
                <a:path w="381000" h="3082290">
                  <a:moveTo>
                    <a:pt x="381000" y="0"/>
                  </a:moveTo>
                  <a:lnTo>
                    <a:pt x="0" y="0"/>
                  </a:lnTo>
                  <a:lnTo>
                    <a:pt x="0" y="3081764"/>
                  </a:lnTo>
                  <a:lnTo>
                    <a:pt x="381000" y="3081764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A5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61287" y="1775188"/>
              <a:ext cx="8590915" cy="541655"/>
            </a:xfrm>
            <a:custGeom>
              <a:avLst/>
              <a:gdLst/>
              <a:ahLst/>
              <a:cxnLst/>
              <a:rect l="l" t="t" r="r" b="b"/>
              <a:pathLst>
                <a:path w="8590915" h="541655">
                  <a:moveTo>
                    <a:pt x="0" y="541292"/>
                  </a:moveTo>
                  <a:lnTo>
                    <a:pt x="8590539" y="541292"/>
                  </a:lnTo>
                </a:path>
                <a:path w="8590915" h="541655">
                  <a:moveTo>
                    <a:pt x="0" y="0"/>
                  </a:moveTo>
                  <a:lnTo>
                    <a:pt x="8590539" y="0"/>
                  </a:lnTo>
                </a:path>
              </a:pathLst>
            </a:custGeom>
            <a:ln w="635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61287" y="1775188"/>
              <a:ext cx="0" cy="3797300"/>
            </a:xfrm>
            <a:custGeom>
              <a:avLst/>
              <a:gdLst/>
              <a:ahLst/>
              <a:cxnLst/>
              <a:rect l="l" t="t" r="r" b="b"/>
              <a:pathLst>
                <a:path h="3797300">
                  <a:moveTo>
                    <a:pt x="0" y="3796792"/>
                  </a:moveTo>
                  <a:lnTo>
                    <a:pt x="1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16964" y="1775188"/>
              <a:ext cx="44450" cy="3797300"/>
            </a:xfrm>
            <a:custGeom>
              <a:avLst/>
              <a:gdLst/>
              <a:ahLst/>
              <a:cxnLst/>
              <a:rect l="l" t="t" r="r" b="b"/>
              <a:pathLst>
                <a:path w="44450" h="3797300">
                  <a:moveTo>
                    <a:pt x="0" y="3796792"/>
                  </a:moveTo>
                  <a:lnTo>
                    <a:pt x="44323" y="3796792"/>
                  </a:lnTo>
                </a:path>
                <a:path w="44450" h="3797300">
                  <a:moveTo>
                    <a:pt x="0" y="3254012"/>
                  </a:moveTo>
                  <a:lnTo>
                    <a:pt x="44323" y="3254012"/>
                  </a:lnTo>
                </a:path>
                <a:path w="44450" h="3797300">
                  <a:moveTo>
                    <a:pt x="0" y="2711468"/>
                  </a:moveTo>
                  <a:lnTo>
                    <a:pt x="44323" y="2711468"/>
                  </a:lnTo>
                </a:path>
                <a:path w="44450" h="3797300">
                  <a:moveTo>
                    <a:pt x="0" y="2168924"/>
                  </a:moveTo>
                  <a:lnTo>
                    <a:pt x="44323" y="2168924"/>
                  </a:lnTo>
                </a:path>
                <a:path w="44450" h="3797300">
                  <a:moveTo>
                    <a:pt x="0" y="1626380"/>
                  </a:moveTo>
                  <a:lnTo>
                    <a:pt x="44323" y="1626380"/>
                  </a:lnTo>
                </a:path>
                <a:path w="44450" h="3797300">
                  <a:moveTo>
                    <a:pt x="0" y="1083836"/>
                  </a:moveTo>
                  <a:lnTo>
                    <a:pt x="44323" y="1083836"/>
                  </a:lnTo>
                </a:path>
                <a:path w="44450" h="3797300">
                  <a:moveTo>
                    <a:pt x="0" y="541292"/>
                  </a:moveTo>
                  <a:lnTo>
                    <a:pt x="44323" y="541292"/>
                  </a:lnTo>
                </a:path>
                <a:path w="44450" h="3797300">
                  <a:moveTo>
                    <a:pt x="0" y="0"/>
                  </a:moveTo>
                  <a:lnTo>
                    <a:pt x="44323" y="0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61287" y="5571980"/>
              <a:ext cx="8590915" cy="44450"/>
            </a:xfrm>
            <a:custGeom>
              <a:avLst/>
              <a:gdLst/>
              <a:ahLst/>
              <a:cxnLst/>
              <a:rect l="l" t="t" r="r" b="b"/>
              <a:pathLst>
                <a:path w="8590915" h="44450">
                  <a:moveTo>
                    <a:pt x="0" y="0"/>
                  </a:moveTo>
                  <a:lnTo>
                    <a:pt x="8590539" y="1"/>
                  </a:lnTo>
                </a:path>
                <a:path w="8590915" h="44450">
                  <a:moveTo>
                    <a:pt x="0" y="0"/>
                  </a:moveTo>
                  <a:lnTo>
                    <a:pt x="0" y="44323"/>
                  </a:lnTo>
                </a:path>
                <a:path w="8590915" h="44450">
                  <a:moveTo>
                    <a:pt x="1717192" y="0"/>
                  </a:moveTo>
                  <a:lnTo>
                    <a:pt x="1717192" y="44323"/>
                  </a:lnTo>
                </a:path>
                <a:path w="8590915" h="44450">
                  <a:moveTo>
                    <a:pt x="3436264" y="0"/>
                  </a:moveTo>
                  <a:lnTo>
                    <a:pt x="3436264" y="44323"/>
                  </a:lnTo>
                </a:path>
                <a:path w="8590915" h="44450">
                  <a:moveTo>
                    <a:pt x="5155336" y="0"/>
                  </a:moveTo>
                  <a:lnTo>
                    <a:pt x="5155336" y="44323"/>
                  </a:lnTo>
                </a:path>
                <a:path w="8590915" h="44450">
                  <a:moveTo>
                    <a:pt x="6871360" y="0"/>
                  </a:moveTo>
                  <a:lnTo>
                    <a:pt x="6871360" y="44323"/>
                  </a:lnTo>
                </a:path>
                <a:path w="8590915" h="44450">
                  <a:moveTo>
                    <a:pt x="8590539" y="0"/>
                  </a:moveTo>
                  <a:lnTo>
                    <a:pt x="8590539" y="44323"/>
                  </a:lnTo>
                </a:path>
              </a:pathLst>
            </a:custGeom>
            <a:ln w="635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999399" y="4364735"/>
            <a:ext cx="248920" cy="1278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00"/>
              </a:spcBef>
            </a:pPr>
            <a:r>
              <a:rPr sz="1100" spc="-15" dirty="0">
                <a:latin typeface="Calibri"/>
                <a:cs typeface="Calibri"/>
              </a:rPr>
              <a:t>0.2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alibri"/>
              <a:cs typeface="Calibri"/>
            </a:endParaRPr>
          </a:p>
          <a:p>
            <a:pPr marL="55244">
              <a:lnSpc>
                <a:spcPct val="100000"/>
              </a:lnSpc>
            </a:pPr>
            <a:r>
              <a:rPr sz="1100" spc="-15" dirty="0">
                <a:latin typeface="Calibri"/>
                <a:cs typeface="Calibri"/>
              </a:rPr>
              <a:t>0.0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40" dirty="0">
                <a:latin typeface="Calibri"/>
                <a:cs typeface="Calibri"/>
              </a:rPr>
              <a:t>-</a:t>
            </a:r>
            <a:r>
              <a:rPr sz="1100" spc="40" dirty="0">
                <a:latin typeface="Calibri"/>
                <a:cs typeface="Calibri"/>
              </a:rPr>
              <a:t>0</a:t>
            </a:r>
            <a:r>
              <a:rPr sz="1100" spc="20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42198" y="3822192"/>
            <a:ext cx="198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40" dirty="0">
                <a:latin typeface="Calibri"/>
                <a:cs typeface="Calibri"/>
              </a:rPr>
              <a:t>0</a:t>
            </a:r>
            <a:r>
              <a:rPr sz="1100" spc="-80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42198" y="1652015"/>
            <a:ext cx="198120" cy="182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40" dirty="0">
                <a:latin typeface="Calibri"/>
                <a:cs typeface="Calibri"/>
              </a:rPr>
              <a:t>1</a:t>
            </a:r>
            <a:r>
              <a:rPr sz="1100" spc="-80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spc="40" dirty="0">
                <a:latin typeface="Calibri"/>
                <a:cs typeface="Calibri"/>
              </a:rPr>
              <a:t>1</a:t>
            </a:r>
            <a:r>
              <a:rPr sz="1100" spc="-80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40" dirty="0">
                <a:latin typeface="Calibri"/>
                <a:cs typeface="Calibri"/>
              </a:rPr>
              <a:t>0</a:t>
            </a:r>
            <a:r>
              <a:rPr sz="1100" spc="-80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spc="40" dirty="0">
                <a:latin typeface="Calibri"/>
                <a:cs typeface="Calibri"/>
              </a:rPr>
              <a:t>0</a:t>
            </a:r>
            <a:r>
              <a:rPr sz="1100" spc="-80" dirty="0">
                <a:latin typeface="Calibri"/>
                <a:cs typeface="Calibri"/>
              </a:rPr>
              <a:t>.</a:t>
            </a:r>
            <a:r>
              <a:rPr sz="1100" dirty="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36838" y="5635752"/>
            <a:ext cx="1784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40" dirty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54946" y="5635752"/>
            <a:ext cx="1784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40" dirty="0">
                <a:latin typeface="Calibri"/>
                <a:cs typeface="Calibri"/>
              </a:rPr>
              <a:t>20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77761" y="5596128"/>
            <a:ext cx="1558925" cy="4400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409"/>
              </a:spcBef>
            </a:pPr>
            <a:r>
              <a:rPr sz="1100" spc="40" dirty="0">
                <a:latin typeface="Calibri"/>
                <a:cs typeface="Calibri"/>
              </a:rPr>
              <a:t>30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100" b="1" spc="-5" dirty="0">
                <a:latin typeface="Calibri"/>
                <a:cs typeface="Calibri"/>
              </a:rPr>
              <a:t>Interest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Rate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Volatility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(%)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91162" y="5635752"/>
            <a:ext cx="1784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40" dirty="0">
                <a:latin typeface="Calibri"/>
                <a:cs typeface="Calibri"/>
              </a:rPr>
              <a:t>40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09269" y="5635752"/>
            <a:ext cx="1784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40" dirty="0">
                <a:latin typeface="Calibri"/>
                <a:cs typeface="Calibri"/>
              </a:rPr>
              <a:t>50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4723" y="2867278"/>
            <a:ext cx="196215" cy="1610995"/>
          </a:xfrm>
          <a:prstGeom prst="rect">
            <a:avLst/>
          </a:prstGeom>
        </p:spPr>
        <p:txBody>
          <a:bodyPr vert="vert270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100" b="1" spc="-5" dirty="0">
                <a:latin typeface="Calibri"/>
                <a:cs typeface="Calibri"/>
              </a:rPr>
              <a:t>1-Year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Expected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Return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(%)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154977" y="3647940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69750" y="0"/>
                </a:moveTo>
                <a:lnTo>
                  <a:pt x="0" y="0"/>
                </a:lnTo>
                <a:lnTo>
                  <a:pt x="0" y="69752"/>
                </a:lnTo>
                <a:lnTo>
                  <a:pt x="69750" y="69752"/>
                </a:lnTo>
                <a:lnTo>
                  <a:pt x="6975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0242142" y="3505707"/>
            <a:ext cx="346075" cy="7143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Calibri"/>
                <a:cs typeface="Calibri"/>
              </a:rPr>
              <a:t>1</a:t>
            </a:r>
            <a:r>
              <a:rPr sz="1000" b="1" spc="30" dirty="0">
                <a:latin typeface="Calibri"/>
                <a:cs typeface="Calibri"/>
              </a:rPr>
              <a:t>.</a:t>
            </a:r>
            <a:r>
              <a:rPr sz="1000" b="1" spc="-10" dirty="0">
                <a:latin typeface="Calibri"/>
                <a:cs typeface="Calibri"/>
              </a:rPr>
              <a:t>50%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b="1" spc="-10" dirty="0">
                <a:latin typeface="Calibri"/>
                <a:cs typeface="Calibri"/>
              </a:rPr>
              <a:t>2</a:t>
            </a:r>
            <a:r>
              <a:rPr sz="1000" b="1" spc="30" dirty="0">
                <a:latin typeface="Calibri"/>
                <a:cs typeface="Calibri"/>
              </a:rPr>
              <a:t>.</a:t>
            </a:r>
            <a:r>
              <a:rPr sz="1000" b="1" spc="-10" dirty="0">
                <a:latin typeface="Calibri"/>
                <a:cs typeface="Calibri"/>
              </a:rPr>
              <a:t>00%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spc="-10" dirty="0">
                <a:latin typeface="Calibri"/>
                <a:cs typeface="Calibri"/>
              </a:rPr>
              <a:t>5</a:t>
            </a:r>
            <a:r>
              <a:rPr sz="1000" b="1" spc="30" dirty="0">
                <a:latin typeface="Calibri"/>
                <a:cs typeface="Calibri"/>
              </a:rPr>
              <a:t>.</a:t>
            </a:r>
            <a:r>
              <a:rPr sz="1000" b="1" spc="-10" dirty="0">
                <a:latin typeface="Calibri"/>
                <a:cs typeface="Calibri"/>
              </a:rPr>
              <a:t>00%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154977" y="3877594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69750" y="0"/>
                </a:moveTo>
                <a:lnTo>
                  <a:pt x="0" y="0"/>
                </a:lnTo>
                <a:lnTo>
                  <a:pt x="0" y="69750"/>
                </a:lnTo>
                <a:lnTo>
                  <a:pt x="69750" y="69750"/>
                </a:lnTo>
                <a:lnTo>
                  <a:pt x="69750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154977" y="4107247"/>
            <a:ext cx="69850" cy="69850"/>
          </a:xfrm>
          <a:custGeom>
            <a:avLst/>
            <a:gdLst/>
            <a:ahLst/>
            <a:cxnLst/>
            <a:rect l="l" t="t" r="r" b="b"/>
            <a:pathLst>
              <a:path w="69850" h="69850">
                <a:moveTo>
                  <a:pt x="69750" y="0"/>
                </a:moveTo>
                <a:lnTo>
                  <a:pt x="0" y="0"/>
                </a:lnTo>
                <a:lnTo>
                  <a:pt x="0" y="69750"/>
                </a:lnTo>
                <a:lnTo>
                  <a:pt x="69750" y="69750"/>
                </a:lnTo>
                <a:lnTo>
                  <a:pt x="69750" y="0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185525" y="6337281"/>
            <a:ext cx="219075" cy="18097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00" b="1" dirty="0">
                <a:solidFill>
                  <a:srgbClr val="44546A"/>
                </a:solidFill>
                <a:latin typeface="Calibri"/>
                <a:cs typeface="Calibri"/>
              </a:rPr>
              <a:t>13</a:t>
            </a:fld>
            <a:endParaRPr sz="1000">
              <a:latin typeface="Calibri"/>
              <a:cs typeface="Calibri"/>
            </a:endParaRPr>
          </a:p>
        </p:txBody>
      </p:sp>
      <p:sp>
        <p:nvSpPr>
          <p:cNvPr id="49" name="Rectangle 48"/>
          <p:cNvSpPr/>
          <p:nvPr/>
        </p:nvSpPr>
        <p:spPr>
          <a:xfrm flipH="1">
            <a:off x="7734866" y="1652014"/>
            <a:ext cx="2323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10-year bonds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39" y="534924"/>
            <a:ext cx="10358120" cy="492443"/>
          </a:xfrm>
        </p:spPr>
        <p:txBody>
          <a:bodyPr/>
          <a:lstStyle/>
          <a:p>
            <a:r>
              <a:rPr lang="en-US" dirty="0"/>
              <a:t>Restarting the Short-Term Clock Can Improve Performance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273891"/>
              </p:ext>
            </p:extLst>
          </p:nvPr>
        </p:nvGraphicFramePr>
        <p:xfrm>
          <a:off x="3352800" y="1828800"/>
          <a:ext cx="5086796" cy="2970943"/>
        </p:xfrm>
        <a:graphic>
          <a:graphicData uri="http://schemas.openxmlformats.org/drawingml/2006/table">
            <a:tbl>
              <a:tblPr firstRow="1" firstCol="1" bandRow="1"/>
              <a:tblGrid>
                <a:gridCol w="25264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0707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5% 8-year bond purchased over a year ago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Tax basis coincides with current price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7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Strategy ==&gt;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Hold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Sell/Rebuy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Initial Value (Current Price)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130.940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130.940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Tax Option Value (% par)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1.665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2.285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Expected Ending Value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126.717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126.986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66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Expected 1-Year Return (%)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0.588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0.794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E03F4F-78D5-430F-9464-8F84D0EEE60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56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39" y="534924"/>
            <a:ext cx="10358120" cy="861774"/>
          </a:xfrm>
        </p:spPr>
        <p:txBody>
          <a:bodyPr/>
          <a:lstStyle/>
          <a:p>
            <a:r>
              <a:rPr lang="en-US" dirty="0"/>
              <a:t>Restarting the Short-Term Clock at a Gain</a:t>
            </a:r>
            <a:br>
              <a:rPr lang="en-US" dirty="0"/>
            </a:br>
            <a:r>
              <a:rPr lang="en-US" sz="2400" i="1" dirty="0"/>
              <a:t>Sale Price Exceeds Tax Basis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600" y="1600200"/>
            <a:ext cx="5791200" cy="276999"/>
          </a:xfrm>
        </p:spPr>
        <p:txBody>
          <a:bodyPr/>
          <a:lstStyle/>
          <a:p>
            <a:r>
              <a:rPr lang="en-US" dirty="0"/>
              <a:t>5% 8-Year Bond Held for More Than 1 Year, Sold at </a:t>
            </a:r>
            <a:r>
              <a:rPr lang="en-US" dirty="0" smtClean="0"/>
              <a:t>130.940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10623619"/>
              </p:ext>
            </p:extLst>
          </p:nvPr>
        </p:nvGraphicFramePr>
        <p:xfrm>
          <a:off x="2362200" y="1905000"/>
          <a:ext cx="7162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12115B3-C637-4D6E-8CC5-80C811F8949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615F8F0-70EB-4654-9B68-989F5CD95A2E}"/>
              </a:ext>
            </a:extLst>
          </p:cNvPr>
          <p:cNvSpPr txBox="1"/>
          <p:nvPr/>
        </p:nvSpPr>
        <p:spPr>
          <a:xfrm>
            <a:off x="228600" y="5792415"/>
            <a:ext cx="312420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</a:rPr>
              <a:t>Tax-Smart Hold Returns (left axis)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</a:rPr>
              <a:t>Tax-Smart Sell/Rebuy Returns (left axis)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</a:rPr>
              <a:t>Tax Option Value w/o Reset (right axis)</a:t>
            </a:r>
          </a:p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</a:rPr>
              <a:t>Tax Option Value w/Reset Less Tax on Gain (right axis)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1A47D44-0598-471B-8882-E5D61D95C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209800"/>
            <a:ext cx="3108960" cy="79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07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33400"/>
            <a:ext cx="86842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Practical Considerations in Tax-Loss Harvesting</a:t>
            </a:r>
            <a:endParaRPr i="1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5988" y="1295400"/>
            <a:ext cx="9594215" cy="419602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0" dirty="0">
                <a:latin typeface="Calibri"/>
                <a:cs typeface="Calibri"/>
              </a:rPr>
              <a:t>Most suitable for Separately Managed Accounts</a:t>
            </a:r>
          </a:p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0" dirty="0">
                <a:latin typeface="Calibri"/>
                <a:cs typeface="Calibri"/>
              </a:rPr>
              <a:t>Mutual funds and ETFs not monitored on A/T performance 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Reported performances are ambiguous and not widely </a:t>
            </a:r>
            <a:r>
              <a:rPr lang="en-US" sz="2000" spc="-10" dirty="0" smtClean="0">
                <a:latin typeface="Calibri"/>
                <a:cs typeface="Calibri"/>
              </a:rPr>
              <a:t>available; rigorous definition of A/T performance would be desirable</a:t>
            </a:r>
            <a:endParaRPr lang="en-US" sz="2000" spc="-10" dirty="0">
              <a:latin typeface="Calibri"/>
              <a:cs typeface="Calibri"/>
            </a:endParaRP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For tax purposes, r</a:t>
            </a:r>
            <a:r>
              <a:rPr lang="en-US" sz="2000" spc="-10" dirty="0">
                <a:cs typeface="Calibri"/>
              </a:rPr>
              <a:t>eported losses </a:t>
            </a:r>
            <a:r>
              <a:rPr lang="en-US" sz="2000" spc="-10" dirty="0">
                <a:latin typeface="Calibri"/>
                <a:cs typeface="Calibri"/>
              </a:rPr>
              <a:t>can’t exceed gains </a:t>
            </a: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dirty="0">
                <a:latin typeface="Calibri"/>
                <a:cs typeface="Calibri"/>
              </a:rPr>
              <a:t>Not for individually managed retail accounts</a:t>
            </a:r>
          </a:p>
          <a:p>
            <a:pPr marL="698500" lvl="1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Retail prefers par bonds, which are unsuitable for TLH</a:t>
            </a:r>
          </a:p>
          <a:p>
            <a:pPr marL="698500" lvl="1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Transaction cost of ‘round trip’ high</a:t>
            </a:r>
          </a:p>
          <a:p>
            <a:pPr marL="698500" lvl="1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Lack </a:t>
            </a:r>
            <a:r>
              <a:rPr lang="en-US" sz="2000" spc="-10" dirty="0" smtClean="0">
                <a:latin typeface="Calibri"/>
                <a:cs typeface="Calibri"/>
              </a:rPr>
              <a:t>required </a:t>
            </a:r>
            <a:r>
              <a:rPr lang="en-US" sz="2000" spc="-10" dirty="0">
                <a:latin typeface="Calibri"/>
                <a:cs typeface="Calibri"/>
              </a:rPr>
              <a:t>analytics</a:t>
            </a: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A3460D4-601A-4271-A0D4-81BF59E2554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80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34924"/>
            <a:ext cx="42418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Summary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11185525" y="6337281"/>
            <a:ext cx="219075" cy="18097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00" b="1" dirty="0">
                <a:solidFill>
                  <a:srgbClr val="44546A"/>
                </a:solidFill>
                <a:latin typeface="Calibri"/>
                <a:cs typeface="Calibri"/>
              </a:rPr>
              <a:t>17</a:t>
            </a:fld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8" y="1179484"/>
            <a:ext cx="10268587" cy="4414029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70" dirty="0" smtClean="0">
                <a:cs typeface="Calibri"/>
              </a:rPr>
              <a:t>Calculate </a:t>
            </a:r>
            <a:r>
              <a:rPr lang="en-US" sz="2400" spc="-70" dirty="0">
                <a:cs typeface="Calibri"/>
              </a:rPr>
              <a:t>after-tax </a:t>
            </a:r>
            <a:r>
              <a:rPr lang="en-US" sz="2400" spc="-70" dirty="0" smtClean="0">
                <a:cs typeface="Calibri"/>
              </a:rPr>
              <a:t>performance based on </a:t>
            </a:r>
            <a:r>
              <a:rPr lang="en-US" sz="2400" spc="-70" dirty="0">
                <a:cs typeface="Calibri"/>
              </a:rPr>
              <a:t>tax-smart </a:t>
            </a:r>
            <a:r>
              <a:rPr lang="en-US" sz="2400" spc="-70" dirty="0" smtClean="0">
                <a:cs typeface="Calibri"/>
              </a:rPr>
              <a:t>values</a:t>
            </a:r>
            <a:endParaRPr lang="en-US" sz="2400" spc="-70" dirty="0">
              <a:cs typeface="Calibri"/>
            </a:endParaRP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70" dirty="0">
                <a:cs typeface="Calibri"/>
              </a:rPr>
              <a:t>Rather than </a:t>
            </a:r>
            <a:r>
              <a:rPr lang="en-US" sz="2000" spc="-70" dirty="0" smtClean="0">
                <a:cs typeface="Calibri"/>
              </a:rPr>
              <a:t>mark-to-market</a:t>
            </a:r>
            <a:endParaRPr lang="en-US" sz="2000" spc="-70" dirty="0"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70" dirty="0" smtClean="0">
                <a:cs typeface="Calibri"/>
              </a:rPr>
              <a:t>Treat tax-loss </a:t>
            </a:r>
            <a:r>
              <a:rPr lang="en-US" sz="2400" spc="-70" dirty="0">
                <a:cs typeface="Calibri"/>
              </a:rPr>
              <a:t>harvesting </a:t>
            </a:r>
            <a:r>
              <a:rPr lang="en-US" sz="2400" spc="-70" dirty="0" smtClean="0">
                <a:cs typeface="Calibri"/>
              </a:rPr>
              <a:t>as an </a:t>
            </a:r>
            <a:r>
              <a:rPr lang="en-US" sz="2400" spc="-70" dirty="0">
                <a:cs typeface="Calibri"/>
              </a:rPr>
              <a:t>option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70" dirty="0">
                <a:cs typeface="Calibri"/>
              </a:rPr>
              <a:t>Monitor its value, exercise it </a:t>
            </a:r>
            <a:r>
              <a:rPr lang="en-US" sz="2000" spc="-70" dirty="0" smtClean="0">
                <a:cs typeface="Calibri"/>
              </a:rPr>
              <a:t>optimally, consider transaction cost</a:t>
            </a:r>
            <a:endParaRPr lang="en-US" sz="2000" spc="-70" dirty="0">
              <a:cs typeface="Calibri"/>
            </a:endParaRPr>
          </a:p>
          <a:p>
            <a:pPr marL="241300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70" dirty="0">
                <a:cs typeface="Calibri"/>
              </a:rPr>
              <a:t>Tax-smart return signals </a:t>
            </a:r>
            <a:r>
              <a:rPr lang="en-US" sz="2400" spc="-70" dirty="0" smtClean="0">
                <a:cs typeface="Calibri"/>
              </a:rPr>
              <a:t>how to </a:t>
            </a:r>
            <a:r>
              <a:rPr lang="en-US" sz="2400" spc="-70" dirty="0">
                <a:cs typeface="Calibri"/>
              </a:rPr>
              <a:t>improve performance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70" dirty="0" smtClean="0">
                <a:cs typeface="Calibri"/>
              </a:rPr>
              <a:t>Exercise TLH option prudently 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70" dirty="0" smtClean="0">
                <a:cs typeface="Calibri"/>
              </a:rPr>
              <a:t>Select securities strategically, consider restarting the short-term clock 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70" dirty="0" smtClean="0">
                <a:cs typeface="Calibri"/>
              </a:rPr>
              <a:t>Approach applicable to asset classes beyond munis</a:t>
            </a:r>
            <a:endParaRPr lang="en-US" sz="2000" spc="-70" dirty="0">
              <a:cs typeface="Calibri"/>
            </a:endParaRPr>
          </a:p>
          <a:p>
            <a:pPr marL="241300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endParaRPr lang="en-US" sz="2400" spc="-7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  <a:buSzPct val="79166"/>
              <a:tabLst>
                <a:tab pos="241300" algn="l"/>
              </a:tabLst>
            </a:pPr>
            <a:r>
              <a:rPr lang="en-US" sz="2400" dirty="0" smtClean="0"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876800"/>
            <a:ext cx="7562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/>
              <a:t>After-tax analysis </a:t>
            </a:r>
            <a:r>
              <a:rPr lang="en-US" sz="2400" i="1" dirty="0" smtClean="0"/>
              <a:t>is </a:t>
            </a:r>
            <a:r>
              <a:rPr lang="en-US" sz="2400" i="1" dirty="0"/>
              <a:t>a fertile </a:t>
            </a:r>
            <a:r>
              <a:rPr lang="en-US" sz="2400" i="1" dirty="0" smtClean="0"/>
              <a:t>area for quantitative research</a:t>
            </a:r>
            <a:endParaRPr lang="en-US" sz="24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34924"/>
            <a:ext cx="18364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R</a:t>
            </a:r>
            <a:r>
              <a:rPr spc="-35" dirty="0"/>
              <a:t>e</a:t>
            </a:r>
            <a:r>
              <a:rPr spc="-85" dirty="0"/>
              <a:t>f</a:t>
            </a:r>
            <a:r>
              <a:rPr spc="-5" dirty="0"/>
              <a:t>e</a:t>
            </a:r>
            <a:r>
              <a:rPr spc="-50" dirty="0"/>
              <a:t>r</a:t>
            </a:r>
            <a:r>
              <a:rPr spc="-5" dirty="0"/>
              <a:t>e</a:t>
            </a:r>
            <a:r>
              <a:rPr spc="5" dirty="0"/>
              <a:t>n</a:t>
            </a:r>
            <a:r>
              <a:rPr spc="-5" dirty="0"/>
              <a:t>ce</a:t>
            </a:r>
            <a:r>
              <a:rPr dirty="0"/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85525" y="6337281"/>
            <a:ext cx="219075" cy="18097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000" b="1" dirty="0">
                <a:solidFill>
                  <a:srgbClr val="44546A"/>
                </a:solidFill>
                <a:latin typeface="Calibri"/>
                <a:cs typeface="Calibri"/>
              </a:rPr>
              <a:t>18</a:t>
            </a:fld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1" y="1219200"/>
            <a:ext cx="10490199" cy="491378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84835">
              <a:lnSpc>
                <a:spcPct val="150000"/>
              </a:lnSpc>
              <a:spcBef>
                <a:spcPts val="505"/>
              </a:spcBef>
              <a:buSzPct val="81250"/>
              <a:tabLst>
                <a:tab pos="240665" algn="l"/>
                <a:tab pos="241300" algn="l"/>
              </a:tabLst>
            </a:pPr>
            <a:r>
              <a:rPr lang="en-US" sz="1600" dirty="0"/>
              <a:t>Option-Enhanced Tax-smart Value, </a:t>
            </a:r>
            <a:r>
              <a:rPr lang="en-US" sz="1600" i="1" dirty="0"/>
              <a:t>Journal of Portfolio Management </a:t>
            </a:r>
            <a:r>
              <a:rPr lang="en-US" sz="1600" dirty="0"/>
              <a:t>(April 2022,  Forthcoming)</a:t>
            </a:r>
          </a:p>
          <a:p>
            <a:pPr marL="12700" marR="584835">
              <a:lnSpc>
                <a:spcPct val="150000"/>
              </a:lnSpc>
              <a:spcBef>
                <a:spcPts val="505"/>
              </a:spcBef>
              <a:buSzPct val="81250"/>
              <a:tabLst>
                <a:tab pos="240665" algn="l"/>
                <a:tab pos="241300" algn="l"/>
              </a:tabLst>
            </a:pPr>
            <a:r>
              <a:rPr lang="en-US" sz="1600" dirty="0"/>
              <a:t>Tax-Smart Portfolio Valuation and Performance Measurement, </a:t>
            </a:r>
            <a:r>
              <a:rPr lang="en-US" sz="1600" i="1" dirty="0"/>
              <a:t>Journal of Portfolio Management </a:t>
            </a:r>
            <a:r>
              <a:rPr lang="en-US" sz="1600" dirty="0"/>
              <a:t>(August 2021)	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Par Munis — Sub-Par Performance, </a:t>
            </a:r>
            <a:r>
              <a:rPr lang="en-US" sz="1600" i="1" dirty="0"/>
              <a:t>The Journal of Fixed Income </a:t>
            </a:r>
            <a:r>
              <a:rPr lang="en-US" sz="1600" dirty="0"/>
              <a:t>(Fall 2021)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Interest Rate Risk Management of Municipal Bonds, Andrew J Kalotay (Mar 5, 2021)</a:t>
            </a:r>
          </a:p>
          <a:p>
            <a:pPr>
              <a:lnSpc>
                <a:spcPct val="150000"/>
              </a:lnSpc>
            </a:pPr>
            <a:r>
              <a:rPr lang="en-US" sz="1600" spc="-10" dirty="0">
                <a:cs typeface="Calibri"/>
              </a:rPr>
              <a:t>After-Tax Portfolio Value: The Missing Tax Option, </a:t>
            </a:r>
            <a:r>
              <a:rPr lang="en-US" sz="1600" i="1" spc="-10" dirty="0">
                <a:cs typeface="Calibri"/>
              </a:rPr>
              <a:t>Journal of Investment Management</a:t>
            </a:r>
            <a:r>
              <a:rPr lang="en-US" sz="1600" spc="-10" dirty="0">
                <a:cs typeface="Calibri"/>
              </a:rPr>
              <a:t>, (Vol. 14, No. 4, 2016) 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Tax-Efficient Trading of Municipal Bonds, </a:t>
            </a:r>
            <a:r>
              <a:rPr lang="en-US" sz="1600" i="1" dirty="0"/>
              <a:t>Financial Analysts Journal </a:t>
            </a:r>
            <a:r>
              <a:rPr lang="en-US" sz="1600" dirty="0"/>
              <a:t>(Vol.72, No.1, 2016)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Optimal Municipal Bond Portfolios for Dynamic Tax Management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600" i="1" dirty="0"/>
              <a:t>Journal of Investment Management</a:t>
            </a:r>
            <a:r>
              <a:rPr lang="en-US" sz="1600" dirty="0"/>
              <a:t> (Vol. 14, No. 1, 2016 )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Optimal Tax Management of Municipal Bonds, </a:t>
            </a:r>
            <a:r>
              <a:rPr lang="en-US" sz="1600" i="1" dirty="0"/>
              <a:t>Journal of Portfolio Management </a:t>
            </a:r>
            <a:r>
              <a:rPr lang="en-US" sz="1600" dirty="0"/>
              <a:t>(Fall 2014)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The Tax Option in Municipal Bonds, </a:t>
            </a:r>
            <a:r>
              <a:rPr lang="en-US" sz="1600" i="1" dirty="0"/>
              <a:t>Journal of Portfolio Management </a:t>
            </a:r>
            <a:r>
              <a:rPr lang="en-US" sz="1600" dirty="0"/>
              <a:t>(Winter 2014)</a:t>
            </a:r>
          </a:p>
          <a:p>
            <a:pPr>
              <a:lnSpc>
                <a:spcPct val="150000"/>
              </a:lnSpc>
            </a:pPr>
            <a:r>
              <a:rPr lang="en-US" sz="1600" spc="-15" dirty="0">
                <a:cs typeface="Calibri"/>
              </a:rPr>
              <a:t>Interest</a:t>
            </a:r>
            <a:r>
              <a:rPr lang="en-US" sz="1600" spc="5" dirty="0">
                <a:cs typeface="Calibri"/>
              </a:rPr>
              <a:t> </a:t>
            </a:r>
            <a:r>
              <a:rPr lang="en-US" sz="1600" spc="-10" dirty="0">
                <a:cs typeface="Calibri"/>
              </a:rPr>
              <a:t>Rate</a:t>
            </a:r>
            <a:r>
              <a:rPr lang="en-US" sz="1600" spc="5" dirty="0">
                <a:cs typeface="Calibri"/>
              </a:rPr>
              <a:t> </a:t>
            </a:r>
            <a:r>
              <a:rPr lang="en-US" sz="1600" spc="-5" dirty="0">
                <a:cs typeface="Calibri"/>
              </a:rPr>
              <a:t>Sensitivity</a:t>
            </a:r>
            <a:r>
              <a:rPr lang="en-US" sz="1600" spc="5" dirty="0">
                <a:cs typeface="Calibri"/>
              </a:rPr>
              <a:t> </a:t>
            </a:r>
            <a:r>
              <a:rPr lang="en-US" sz="1600" dirty="0">
                <a:cs typeface="Calibri"/>
              </a:rPr>
              <a:t>of</a:t>
            </a:r>
            <a:r>
              <a:rPr lang="en-US" sz="1600" spc="5" dirty="0">
                <a:cs typeface="Calibri"/>
              </a:rPr>
              <a:t> </a:t>
            </a:r>
            <a:r>
              <a:rPr lang="en-US" sz="1600" spc="-30" dirty="0">
                <a:cs typeface="Calibri"/>
              </a:rPr>
              <a:t>Tax-Exempt</a:t>
            </a:r>
            <a:r>
              <a:rPr lang="en-US" sz="1600" spc="5" dirty="0">
                <a:cs typeface="Calibri"/>
              </a:rPr>
              <a:t> </a:t>
            </a:r>
            <a:r>
              <a:rPr lang="en-US" sz="1600" dirty="0">
                <a:cs typeface="Calibri"/>
              </a:rPr>
              <a:t>Bonds </a:t>
            </a:r>
            <a:r>
              <a:rPr lang="en-US" sz="1600" spc="-5" dirty="0">
                <a:cs typeface="Calibri"/>
              </a:rPr>
              <a:t>Under</a:t>
            </a:r>
            <a:r>
              <a:rPr lang="en-US" sz="1600" spc="5" dirty="0">
                <a:cs typeface="Calibri"/>
              </a:rPr>
              <a:t> </a:t>
            </a:r>
            <a:r>
              <a:rPr lang="en-US" sz="1600" spc="-25" dirty="0">
                <a:cs typeface="Calibri"/>
              </a:rPr>
              <a:t>Tax-Neutral</a:t>
            </a:r>
            <a:r>
              <a:rPr lang="en-US" sz="1600" spc="5" dirty="0">
                <a:cs typeface="Calibri"/>
              </a:rPr>
              <a:t> </a:t>
            </a:r>
            <a:r>
              <a:rPr lang="en-US" sz="1600" spc="-15" dirty="0">
                <a:cs typeface="Calibri"/>
              </a:rPr>
              <a:t>Valuation</a:t>
            </a:r>
          </a:p>
          <a:p>
            <a:pPr>
              <a:lnSpc>
                <a:spcPct val="150000"/>
              </a:lnSpc>
            </a:pPr>
            <a:r>
              <a:rPr lang="en-US" sz="1600" spc="-15" dirty="0">
                <a:cs typeface="Calibri"/>
              </a:rPr>
              <a:t>	</a:t>
            </a:r>
            <a:r>
              <a:rPr lang="en-US" sz="1600" i="1" dirty="0">
                <a:cs typeface="Calibri"/>
              </a:rPr>
              <a:t>Journal of </a:t>
            </a:r>
            <a:r>
              <a:rPr lang="en-US" sz="1600" i="1" spc="-10" dirty="0">
                <a:cs typeface="Calibri"/>
              </a:rPr>
              <a:t>Investment </a:t>
            </a:r>
            <a:r>
              <a:rPr lang="en-US" sz="1600" i="1" spc="-350" dirty="0">
                <a:cs typeface="Calibri"/>
              </a:rPr>
              <a:t> </a:t>
            </a:r>
            <a:r>
              <a:rPr lang="en-US" sz="1600" i="1" spc="-5" dirty="0">
                <a:cs typeface="Calibri"/>
              </a:rPr>
              <a:t>Management </a:t>
            </a:r>
            <a:r>
              <a:rPr lang="en-US" sz="1600" spc="-5" dirty="0">
                <a:cs typeface="Calibri"/>
              </a:rPr>
              <a:t>(Vol. 12, No. 1, 2014)</a:t>
            </a:r>
          </a:p>
          <a:p>
            <a:pPr>
              <a:lnSpc>
                <a:spcPct val="150000"/>
              </a:lnSpc>
            </a:pPr>
            <a:r>
              <a:rPr lang="en-US" sz="1600" spc="-10" dirty="0">
                <a:cs typeface="Calibri"/>
              </a:rPr>
              <a:t>Bond Analysis in Tax Denial, </a:t>
            </a:r>
            <a:r>
              <a:rPr lang="en-US" sz="1600" i="1" spc="-10" dirty="0">
                <a:cs typeface="Calibri"/>
              </a:rPr>
              <a:t>Tabb Forum, </a:t>
            </a:r>
            <a:r>
              <a:rPr lang="en-US" sz="1600" spc="-10" dirty="0">
                <a:cs typeface="Calibri"/>
              </a:rPr>
              <a:t>(March 2014)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DC91AD-ED59-4BAE-A065-10CC11C3E7A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34924"/>
            <a:ext cx="57651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Outline</a:t>
            </a:r>
            <a:endParaRPr i="1" spc="-5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224788"/>
            <a:ext cx="9594215" cy="5178341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0" dirty="0" smtClean="0">
                <a:latin typeface="Calibri"/>
                <a:cs typeface="Calibri"/>
              </a:rPr>
              <a:t>How to measure </a:t>
            </a:r>
            <a:r>
              <a:rPr lang="en-US" sz="2400" spc="-10" dirty="0">
                <a:latin typeface="Calibri"/>
                <a:cs typeface="Calibri"/>
              </a:rPr>
              <a:t>after-tax performance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Tax-smart approach </a:t>
            </a:r>
            <a:r>
              <a:rPr lang="en-US" sz="2000" spc="-10" dirty="0" smtClean="0">
                <a:latin typeface="Calibri"/>
                <a:cs typeface="Calibri"/>
              </a:rPr>
              <a:t>recommended</a:t>
            </a:r>
            <a:endParaRPr lang="en-US" sz="2000" spc="-10" dirty="0">
              <a:latin typeface="Calibri"/>
              <a:cs typeface="Calibri"/>
            </a:endParaRP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 smtClean="0">
                <a:latin typeface="Calibri"/>
                <a:cs typeface="Calibri"/>
              </a:rPr>
              <a:t>Liquidation value and hold </a:t>
            </a:r>
            <a:r>
              <a:rPr lang="en-US" sz="2000" spc="-10" dirty="0">
                <a:latin typeface="Calibri"/>
                <a:cs typeface="Calibri"/>
              </a:rPr>
              <a:t>value</a:t>
            </a:r>
          </a:p>
          <a:p>
            <a:pPr marL="241300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0" dirty="0">
                <a:latin typeface="Calibri"/>
                <a:cs typeface="Calibri"/>
              </a:rPr>
              <a:t>Tax-loss harvesting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It’s an option, </a:t>
            </a:r>
            <a:r>
              <a:rPr lang="en-US" sz="2000" spc="-10" dirty="0" smtClean="0">
                <a:latin typeface="Calibri"/>
                <a:cs typeface="Calibri"/>
              </a:rPr>
              <a:t>let’s treat </a:t>
            </a:r>
            <a:r>
              <a:rPr lang="en-US" sz="2000" spc="-10" dirty="0">
                <a:latin typeface="Calibri"/>
                <a:cs typeface="Calibri"/>
              </a:rPr>
              <a:t>it accordingly</a:t>
            </a:r>
            <a:endParaRPr sz="2000" spc="-1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dirty="0">
                <a:latin typeface="Calibri"/>
                <a:cs typeface="Calibri"/>
              </a:rPr>
              <a:t>Maximizing </a:t>
            </a:r>
            <a:r>
              <a:rPr lang="en-US" sz="2400" dirty="0" smtClean="0">
                <a:latin typeface="Calibri"/>
                <a:cs typeface="Calibri"/>
              </a:rPr>
              <a:t>performance</a:t>
            </a:r>
            <a:endParaRPr lang="en-US" sz="2400" dirty="0">
              <a:latin typeface="Calibri"/>
              <a:cs typeface="Calibri"/>
            </a:endParaRPr>
          </a:p>
          <a:p>
            <a:pPr marL="698500" lvl="1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Security selection</a:t>
            </a:r>
          </a:p>
          <a:p>
            <a:pPr marL="698500" lvl="1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Restarting the short-term clock</a:t>
            </a:r>
            <a:endParaRPr sz="2000" spc="-1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5" dirty="0">
                <a:latin typeface="Calibri"/>
                <a:cs typeface="Calibri"/>
              </a:rPr>
              <a:t>Examples for municipal bonds </a:t>
            </a:r>
          </a:p>
          <a:p>
            <a:pPr marL="698500" lvl="1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 smtClean="0">
                <a:latin typeface="Calibri"/>
                <a:cs typeface="Calibri"/>
              </a:rPr>
              <a:t>Why </a:t>
            </a:r>
            <a:r>
              <a:rPr lang="en-US" sz="2000" spc="-10" dirty="0">
                <a:latin typeface="Calibri"/>
                <a:cs typeface="Calibri"/>
              </a:rPr>
              <a:t>institutional investors prefer premium coupon munis</a:t>
            </a: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endParaRPr lang="en-US" sz="2400" spc="-15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57200"/>
            <a:ext cx="63982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Calculation of After-Tax Performance</a:t>
            </a:r>
            <a:endParaRPr i="1" spc="-5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224788"/>
            <a:ext cx="9594215" cy="531427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0" dirty="0">
                <a:latin typeface="Calibri"/>
                <a:cs typeface="Calibri"/>
              </a:rPr>
              <a:t>Current practice: 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Return is based on </a:t>
            </a:r>
            <a:r>
              <a:rPr lang="en-US" sz="2000" i="1" spc="-10" dirty="0">
                <a:latin typeface="Calibri"/>
                <a:cs typeface="Calibri"/>
              </a:rPr>
              <a:t>pretax</a:t>
            </a:r>
            <a:r>
              <a:rPr lang="en-US" sz="2000" spc="-10" dirty="0">
                <a:latin typeface="Calibri"/>
                <a:cs typeface="Calibri"/>
              </a:rPr>
              <a:t> initial and terminal portfolio values 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 smtClean="0">
                <a:cs typeface="Calibri"/>
              </a:rPr>
              <a:t>Interest </a:t>
            </a:r>
            <a:r>
              <a:rPr lang="en-US" sz="2000" spc="-10" dirty="0">
                <a:cs typeface="Calibri"/>
              </a:rPr>
              <a:t>and dividend </a:t>
            </a:r>
            <a:r>
              <a:rPr lang="en-US" sz="2000" spc="-10" dirty="0" smtClean="0">
                <a:cs typeface="Calibri"/>
              </a:rPr>
              <a:t>payments</a:t>
            </a:r>
            <a:r>
              <a:rPr lang="en-US" sz="2000" spc="-10" dirty="0" smtClean="0">
                <a:latin typeface="Calibri"/>
                <a:cs typeface="Calibri"/>
              </a:rPr>
              <a:t> </a:t>
            </a:r>
            <a:r>
              <a:rPr lang="en-US" sz="2000" spc="-10" dirty="0">
                <a:latin typeface="Calibri"/>
                <a:cs typeface="Calibri"/>
              </a:rPr>
              <a:t>are tax-adjusted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dirty="0">
                <a:latin typeface="Calibri"/>
                <a:cs typeface="Calibri"/>
              </a:rPr>
              <a:t>Pretax value is </a:t>
            </a:r>
            <a:r>
              <a:rPr lang="en-US" sz="2400" dirty="0" smtClean="0">
                <a:latin typeface="Calibri"/>
                <a:cs typeface="Calibri"/>
              </a:rPr>
              <a:t>unsatisfactory</a:t>
            </a:r>
            <a:endParaRPr lang="en-US" sz="2400" dirty="0">
              <a:latin typeface="Calibri"/>
              <a:cs typeface="Calibri"/>
            </a:endParaRPr>
          </a:p>
          <a:p>
            <a:pPr marL="698500" lvl="1" indent="-228600"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Because sale at indicated market prices is taxable</a:t>
            </a:r>
            <a:endParaRPr sz="2000" spc="-1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 algn="ctr"/>
            <a:r>
              <a:rPr lang="en-US" sz="2400" i="1" dirty="0" smtClean="0"/>
              <a:t>What’s the true value of your after-tax portfolio?</a:t>
            </a:r>
            <a:endParaRPr lang="en-US" sz="2400" i="1" dirty="0"/>
          </a:p>
          <a:p>
            <a:pPr>
              <a:lnSpc>
                <a:spcPct val="100000"/>
              </a:lnSpc>
            </a:pPr>
            <a:endParaRPr lang="en-US" sz="3050" b="1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 dirty="0">
              <a:latin typeface="Calibri"/>
              <a:cs typeface="Calibri"/>
            </a:endParaRPr>
          </a:p>
          <a:p>
            <a:pPr marL="12700" marR="789305">
              <a:lnSpc>
                <a:spcPts val="3000"/>
              </a:lnSpc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846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34924"/>
            <a:ext cx="73126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Recommendation: Use Tax-Smart Value</a:t>
            </a:r>
            <a:endParaRPr i="1" spc="-5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224788"/>
            <a:ext cx="9594215" cy="4783361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b="1" i="1" spc="-10" dirty="0">
                <a:latin typeface="Calibri"/>
                <a:cs typeface="Calibri"/>
              </a:rPr>
              <a:t>Tax-smart value = max (liquidation value, hold valu</a:t>
            </a:r>
            <a:r>
              <a:rPr lang="en-US" sz="2400" b="1" i="1" spc="-10" dirty="0">
                <a:latin typeface="Calibri"/>
                <a:cs typeface="Calibri"/>
              </a:rPr>
              <a:t>e)</a:t>
            </a:r>
            <a:endParaRPr sz="2400" b="1" i="1" spc="-1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5" dirty="0">
                <a:latin typeface="Calibri"/>
                <a:cs typeface="Calibri"/>
              </a:rPr>
              <a:t>Liquidation value = After-tax sale price</a:t>
            </a:r>
          </a:p>
          <a:p>
            <a:pPr marL="698500" lvl="1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5" dirty="0">
                <a:latin typeface="Calibri"/>
                <a:cs typeface="Calibri"/>
              </a:rPr>
              <a:t>Tax depends </a:t>
            </a:r>
            <a:r>
              <a:rPr lang="en-US" sz="2000" spc="-15" dirty="0">
                <a:cs typeface="Calibri"/>
              </a:rPr>
              <a:t>on investor’s tax basis and holding </a:t>
            </a:r>
            <a:r>
              <a:rPr lang="en-US" sz="2000" spc="-15" dirty="0">
                <a:latin typeface="Calibri"/>
                <a:cs typeface="Calibri"/>
              </a:rPr>
              <a:t>period (long or short)</a:t>
            </a:r>
          </a:p>
          <a:p>
            <a:pPr marL="241300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5" dirty="0">
                <a:latin typeface="Calibri"/>
                <a:cs typeface="Calibri"/>
              </a:rPr>
              <a:t>Hold value depends on horizon and terminal price</a:t>
            </a:r>
          </a:p>
          <a:p>
            <a:pPr marL="698500" lvl="1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5" dirty="0" smtClean="0">
                <a:cs typeface="Calibri"/>
              </a:rPr>
              <a:t>If </a:t>
            </a:r>
            <a:r>
              <a:rPr lang="en-US" sz="2000" spc="-15" dirty="0">
                <a:cs typeface="Calibri"/>
              </a:rPr>
              <a:t>bond matures prior to horizon date, its terminal value is </a:t>
            </a:r>
            <a:r>
              <a:rPr lang="en-US" sz="2000" spc="-15" dirty="0" smtClean="0">
                <a:cs typeface="Calibri"/>
              </a:rPr>
              <a:t>par</a:t>
            </a:r>
          </a:p>
          <a:p>
            <a:pPr marL="698500" lvl="1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5" dirty="0">
                <a:cs typeface="Calibri"/>
              </a:rPr>
              <a:t>Hold value is estimated from market price, but may differ from it</a:t>
            </a:r>
          </a:p>
          <a:p>
            <a:pPr marL="698500" lvl="1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endParaRPr lang="en-US" sz="2000" spc="-15" dirty="0"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74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34924"/>
            <a:ext cx="57651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Why Sell?</a:t>
            </a:r>
            <a:endParaRPr i="1" spc="-5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224788"/>
            <a:ext cx="9594215" cy="5501506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0" dirty="0">
                <a:latin typeface="Calibri"/>
                <a:cs typeface="Calibri"/>
              </a:rPr>
              <a:t>Sale at a loss reduces taxes (known as tax-loss harvesting)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Tax basis: purchase price for stocks, amortized value for munis purchased at a premium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dirty="0" smtClean="0">
                <a:latin typeface="Calibri"/>
                <a:cs typeface="Calibri"/>
              </a:rPr>
              <a:t>Tax </a:t>
            </a:r>
            <a:r>
              <a:rPr lang="en-US" sz="2400" dirty="0">
                <a:latin typeface="Calibri"/>
                <a:cs typeface="Calibri"/>
              </a:rPr>
              <a:t>rate depends on holding period</a:t>
            </a:r>
          </a:p>
          <a:p>
            <a:pPr marL="469900" lvl="1">
              <a:spcBef>
                <a:spcPts val="720"/>
              </a:spcBef>
              <a:buSzPct val="79166"/>
              <a:tabLst>
                <a:tab pos="241300" algn="l"/>
              </a:tabLst>
            </a:pPr>
            <a:r>
              <a:rPr lang="en-US" sz="2000" dirty="0">
                <a:latin typeface="Calibri"/>
                <a:cs typeface="Calibri"/>
              </a:rPr>
              <a:t>Short-term (less than 1 year) capital gains taxed at 40%</a:t>
            </a:r>
          </a:p>
          <a:p>
            <a:pPr marL="469900" lvl="1">
              <a:spcBef>
                <a:spcPts val="720"/>
              </a:spcBef>
              <a:buSzPct val="79166"/>
              <a:tabLst>
                <a:tab pos="241300" algn="l"/>
              </a:tabLst>
            </a:pPr>
            <a:r>
              <a:rPr lang="en-US" sz="2000" spc="-15" dirty="0">
                <a:cs typeface="Calibri"/>
              </a:rPr>
              <a:t>Long-term capital gains taxed at </a:t>
            </a:r>
            <a:r>
              <a:rPr lang="en-US" sz="2000" spc="-15" dirty="0">
                <a:latin typeface="Calibri"/>
                <a:cs typeface="Calibri"/>
              </a:rPr>
              <a:t>20%</a:t>
            </a: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5" dirty="0">
                <a:cs typeface="Calibri"/>
              </a:rPr>
              <a:t>In order to recognize </a:t>
            </a:r>
            <a:r>
              <a:rPr lang="en-US" sz="2400" spc="-15" dirty="0" smtClean="0">
                <a:cs typeface="Calibri"/>
              </a:rPr>
              <a:t>loss for tax purposes, </a:t>
            </a:r>
            <a:r>
              <a:rPr lang="en-US" sz="2400" spc="-15" dirty="0">
                <a:cs typeface="Calibri"/>
              </a:rPr>
              <a:t>need off-setting gain</a:t>
            </a:r>
            <a:endParaRPr lang="en-US" sz="2400" spc="-15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30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556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39" y="534924"/>
            <a:ext cx="10358120" cy="861774"/>
          </a:xfrm>
        </p:spPr>
        <p:txBody>
          <a:bodyPr/>
          <a:lstStyle/>
          <a:p>
            <a:r>
              <a:rPr lang="en-US" dirty="0"/>
              <a:t>Muni Candidates for Tax-Loss Harvesting </a:t>
            </a:r>
            <a:br>
              <a:rPr lang="en-US" dirty="0"/>
            </a:br>
            <a:r>
              <a:rPr lang="en-US" sz="2400" dirty="0"/>
              <a:t>November 2021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426342"/>
              </p:ext>
            </p:extLst>
          </p:nvPr>
        </p:nvGraphicFramePr>
        <p:xfrm>
          <a:off x="2424732" y="1524000"/>
          <a:ext cx="7862267" cy="4538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02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88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3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55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84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59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1612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ISSUER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Price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COUPON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RATING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MATURITY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NORTH CAROLINA ST GRANT ANTIC   VEH BDS                  2019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125.02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A+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2034-03-01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MASSACHUSETTS ST   REF BDS                  2018C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131.88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2030-09-01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COLORADO SPRINGS COLO UTILS RE   SYS REF BDS              2019 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130.16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2029-11-15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CONNECTICUT ST REVOLVING FD GE   BDS                      2019 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126.96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2031-02-01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MINNEAPOLIS MINN SPL SCH DIST   GO REF BDS               2021 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135.5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2032-02-01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HARRIS CNTY TEX TOLL RD REV   FIRST LIEN REF BDS       2021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131.19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2031-08-15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VIRGINIA COLLEGE BLDG AUTH VA   BDS                      2020 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125.06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AA+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2028-02-01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 CHARLOTTE N C ARPT REV   INTL BDS                 2021A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125.98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AA-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2028-07-01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FOREST HILLS MICH PUB SCHS   BLDG SITE GO UNLTD TAX B 2021 I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122.43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2030-05-01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FORT WORTH TEX INDPT SCH DIST   UNLTD TAX BLDG BDS       2020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130.01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2030-02-15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ILLINOIS ST TOLL HWY AUTH TOLL   SR REF BDS               2019 B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128.27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2030-01-01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GREATER ORLANDO AVIATION AUTH   AMT BDS                  2019 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126.98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AA-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2029-10-01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SAN MATEO CALIF UN HIGH SCH DI   ELECTION 2020 GO BDS     B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122.28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2032-09-01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CALIFORNIA ST   VARIOUS PURP GO BDS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128.04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2029-03-01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WISCONSIN ST   GO BDS                   2020 B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128.24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2029-05-01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BELLEVUE WASH   LTD TAX GO REF BDS       2020 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120.54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2028-12-01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NEW YORK N Y   GO BDS                   FISCAL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130.02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2031-08-01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MASSACHUSETTS ST   GO CONSOLIDATED LN BDS   2021 C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131.88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AA+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2030-09-01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6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BALTIMORE CNTY MD   CONSOLIDATED PUB IMPT GO 2020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Aaa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2031-03-01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B271412-D40C-4E4C-999A-9F8B38B48DF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5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34924"/>
            <a:ext cx="94970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Muni </a:t>
            </a:r>
            <a:r>
              <a:rPr spc="-5" dirty="0"/>
              <a:t>Benchmark </a:t>
            </a:r>
            <a:r>
              <a:rPr dirty="0"/>
              <a:t>Curve</a:t>
            </a:r>
            <a:r>
              <a:rPr spc="-5" dirty="0"/>
              <a:t> </a:t>
            </a:r>
            <a:r>
              <a:rPr lang="en-US" spc="-5" dirty="0"/>
              <a:t>I</a:t>
            </a:r>
            <a:r>
              <a:rPr dirty="0"/>
              <a:t>s</a:t>
            </a:r>
            <a:r>
              <a:rPr spc="-5" dirty="0"/>
              <a:t> </a:t>
            </a:r>
            <a:r>
              <a:rPr spc="-25" dirty="0"/>
              <a:t>for</a:t>
            </a:r>
            <a:r>
              <a:rPr spc="-5" dirty="0"/>
              <a:t> </a:t>
            </a:r>
            <a:r>
              <a:rPr dirty="0"/>
              <a:t>5% </a:t>
            </a:r>
            <a:r>
              <a:rPr lang="en-US" dirty="0"/>
              <a:t>NC-10 </a:t>
            </a:r>
            <a:r>
              <a:rPr dirty="0" smtClean="0"/>
              <a:t>Bonds</a:t>
            </a:r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84561" y="2394839"/>
          <a:ext cx="4234813" cy="173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67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42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73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042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0738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048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72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330443" y="2608077"/>
            <a:ext cx="4092575" cy="1407795"/>
          </a:xfrm>
          <a:custGeom>
            <a:avLst/>
            <a:gdLst/>
            <a:ahLst/>
            <a:cxnLst/>
            <a:rect l="l" t="t" r="r" b="b"/>
            <a:pathLst>
              <a:path w="4092575" h="1407795">
                <a:moveTo>
                  <a:pt x="0" y="1407216"/>
                </a:moveTo>
                <a:lnTo>
                  <a:pt x="35279" y="1394593"/>
                </a:lnTo>
                <a:lnTo>
                  <a:pt x="70558" y="1382242"/>
                </a:lnTo>
                <a:lnTo>
                  <a:pt x="105838" y="1369348"/>
                </a:lnTo>
                <a:lnTo>
                  <a:pt x="176397" y="1339556"/>
                </a:lnTo>
                <a:lnTo>
                  <a:pt x="211677" y="1323065"/>
                </a:lnTo>
                <a:lnTo>
                  <a:pt x="246957" y="1305217"/>
                </a:lnTo>
                <a:lnTo>
                  <a:pt x="282237" y="1285605"/>
                </a:lnTo>
                <a:lnTo>
                  <a:pt x="317516" y="1263752"/>
                </a:lnTo>
                <a:lnTo>
                  <a:pt x="352796" y="1240000"/>
                </a:lnTo>
                <a:lnTo>
                  <a:pt x="388076" y="1215162"/>
                </a:lnTo>
                <a:lnTo>
                  <a:pt x="423356" y="1190053"/>
                </a:lnTo>
                <a:lnTo>
                  <a:pt x="458635" y="1166029"/>
                </a:lnTo>
                <a:lnTo>
                  <a:pt x="493915" y="1142276"/>
                </a:lnTo>
                <a:lnTo>
                  <a:pt x="529195" y="1116353"/>
                </a:lnTo>
                <a:lnTo>
                  <a:pt x="564475" y="1085815"/>
                </a:lnTo>
                <a:lnTo>
                  <a:pt x="599754" y="1048218"/>
                </a:lnTo>
                <a:lnTo>
                  <a:pt x="635033" y="1005464"/>
                </a:lnTo>
                <a:lnTo>
                  <a:pt x="670313" y="961624"/>
                </a:lnTo>
                <a:lnTo>
                  <a:pt x="705593" y="920771"/>
                </a:lnTo>
                <a:lnTo>
                  <a:pt x="740872" y="883581"/>
                </a:lnTo>
                <a:lnTo>
                  <a:pt x="776152" y="848021"/>
                </a:lnTo>
                <a:lnTo>
                  <a:pt x="811432" y="814089"/>
                </a:lnTo>
                <a:lnTo>
                  <a:pt x="846712" y="781787"/>
                </a:lnTo>
                <a:lnTo>
                  <a:pt x="881991" y="751519"/>
                </a:lnTo>
                <a:lnTo>
                  <a:pt x="917271" y="723152"/>
                </a:lnTo>
                <a:lnTo>
                  <a:pt x="952551" y="695871"/>
                </a:lnTo>
                <a:lnTo>
                  <a:pt x="987831" y="668862"/>
                </a:lnTo>
                <a:lnTo>
                  <a:pt x="1023110" y="641784"/>
                </a:lnTo>
                <a:lnTo>
                  <a:pt x="1058389" y="615114"/>
                </a:lnTo>
                <a:lnTo>
                  <a:pt x="1093669" y="589258"/>
                </a:lnTo>
                <a:lnTo>
                  <a:pt x="1128949" y="564624"/>
                </a:lnTo>
                <a:lnTo>
                  <a:pt x="1164228" y="541482"/>
                </a:lnTo>
                <a:lnTo>
                  <a:pt x="1199508" y="519562"/>
                </a:lnTo>
                <a:lnTo>
                  <a:pt x="1234788" y="498457"/>
                </a:lnTo>
                <a:lnTo>
                  <a:pt x="1270068" y="477759"/>
                </a:lnTo>
                <a:lnTo>
                  <a:pt x="1305347" y="456992"/>
                </a:lnTo>
                <a:lnTo>
                  <a:pt x="1340627" y="436497"/>
                </a:lnTo>
                <a:lnTo>
                  <a:pt x="1375907" y="417088"/>
                </a:lnTo>
                <a:lnTo>
                  <a:pt x="1411187" y="399580"/>
                </a:lnTo>
                <a:lnTo>
                  <a:pt x="1446466" y="384514"/>
                </a:lnTo>
                <a:lnTo>
                  <a:pt x="1517025" y="359269"/>
                </a:lnTo>
                <a:lnTo>
                  <a:pt x="1587584" y="335788"/>
                </a:lnTo>
                <a:lnTo>
                  <a:pt x="1658144" y="314071"/>
                </a:lnTo>
                <a:lnTo>
                  <a:pt x="1728703" y="294730"/>
                </a:lnTo>
                <a:lnTo>
                  <a:pt x="1799263" y="277764"/>
                </a:lnTo>
                <a:lnTo>
                  <a:pt x="1834543" y="269282"/>
                </a:lnTo>
                <a:lnTo>
                  <a:pt x="1869822" y="260798"/>
                </a:lnTo>
                <a:lnTo>
                  <a:pt x="1905102" y="252451"/>
                </a:lnTo>
                <a:lnTo>
                  <a:pt x="1940382" y="243832"/>
                </a:lnTo>
                <a:lnTo>
                  <a:pt x="1975662" y="234536"/>
                </a:lnTo>
                <a:lnTo>
                  <a:pt x="2010941" y="223881"/>
                </a:lnTo>
                <a:lnTo>
                  <a:pt x="2046220" y="212277"/>
                </a:lnTo>
                <a:lnTo>
                  <a:pt x="2081500" y="200944"/>
                </a:lnTo>
                <a:lnTo>
                  <a:pt x="2116780" y="191104"/>
                </a:lnTo>
                <a:lnTo>
                  <a:pt x="2152059" y="183367"/>
                </a:lnTo>
                <a:lnTo>
                  <a:pt x="2187339" y="176988"/>
                </a:lnTo>
                <a:lnTo>
                  <a:pt x="2222619" y="171151"/>
                </a:lnTo>
                <a:lnTo>
                  <a:pt x="2257899" y="165044"/>
                </a:lnTo>
                <a:lnTo>
                  <a:pt x="2293178" y="158528"/>
                </a:lnTo>
                <a:lnTo>
                  <a:pt x="2328458" y="152014"/>
                </a:lnTo>
                <a:lnTo>
                  <a:pt x="2363738" y="145499"/>
                </a:lnTo>
                <a:lnTo>
                  <a:pt x="2399018" y="138985"/>
                </a:lnTo>
                <a:lnTo>
                  <a:pt x="2434297" y="132266"/>
                </a:lnTo>
                <a:lnTo>
                  <a:pt x="2504856" y="118828"/>
                </a:lnTo>
                <a:lnTo>
                  <a:pt x="2575415" y="107767"/>
                </a:lnTo>
                <a:lnTo>
                  <a:pt x="2645975" y="99080"/>
                </a:lnTo>
                <a:lnTo>
                  <a:pt x="2716534" y="92972"/>
                </a:lnTo>
                <a:lnTo>
                  <a:pt x="2787094" y="89444"/>
                </a:lnTo>
                <a:lnTo>
                  <a:pt x="2822374" y="86866"/>
                </a:lnTo>
                <a:lnTo>
                  <a:pt x="2857653" y="82929"/>
                </a:lnTo>
                <a:lnTo>
                  <a:pt x="2892932" y="78178"/>
                </a:lnTo>
                <a:lnTo>
                  <a:pt x="2928212" y="73428"/>
                </a:lnTo>
                <a:lnTo>
                  <a:pt x="2963492" y="69492"/>
                </a:lnTo>
                <a:lnTo>
                  <a:pt x="2998771" y="66709"/>
                </a:lnTo>
                <a:lnTo>
                  <a:pt x="3034051" y="64605"/>
                </a:lnTo>
                <a:lnTo>
                  <a:pt x="3069331" y="62773"/>
                </a:lnTo>
                <a:lnTo>
                  <a:pt x="3104611" y="60806"/>
                </a:lnTo>
                <a:lnTo>
                  <a:pt x="3139890" y="58634"/>
                </a:lnTo>
                <a:lnTo>
                  <a:pt x="3175170" y="56462"/>
                </a:lnTo>
                <a:lnTo>
                  <a:pt x="3210450" y="54290"/>
                </a:lnTo>
                <a:lnTo>
                  <a:pt x="3245730" y="52119"/>
                </a:lnTo>
                <a:lnTo>
                  <a:pt x="3281009" y="49947"/>
                </a:lnTo>
                <a:lnTo>
                  <a:pt x="3316289" y="47775"/>
                </a:lnTo>
                <a:lnTo>
                  <a:pt x="3351569" y="45604"/>
                </a:lnTo>
                <a:lnTo>
                  <a:pt x="3386849" y="43433"/>
                </a:lnTo>
                <a:lnTo>
                  <a:pt x="3422128" y="41261"/>
                </a:lnTo>
                <a:lnTo>
                  <a:pt x="3457407" y="39089"/>
                </a:lnTo>
                <a:lnTo>
                  <a:pt x="3492687" y="36917"/>
                </a:lnTo>
                <a:lnTo>
                  <a:pt x="3527967" y="34746"/>
                </a:lnTo>
                <a:lnTo>
                  <a:pt x="3563246" y="32574"/>
                </a:lnTo>
                <a:lnTo>
                  <a:pt x="3598526" y="30402"/>
                </a:lnTo>
                <a:lnTo>
                  <a:pt x="3633806" y="28231"/>
                </a:lnTo>
                <a:lnTo>
                  <a:pt x="3669086" y="26060"/>
                </a:lnTo>
                <a:lnTo>
                  <a:pt x="3704365" y="23888"/>
                </a:lnTo>
                <a:lnTo>
                  <a:pt x="3739645" y="21716"/>
                </a:lnTo>
                <a:lnTo>
                  <a:pt x="3774925" y="19544"/>
                </a:lnTo>
                <a:lnTo>
                  <a:pt x="3810205" y="17373"/>
                </a:lnTo>
                <a:lnTo>
                  <a:pt x="3845484" y="15201"/>
                </a:lnTo>
                <a:lnTo>
                  <a:pt x="3880763" y="13029"/>
                </a:lnTo>
                <a:lnTo>
                  <a:pt x="3916043" y="10858"/>
                </a:lnTo>
                <a:lnTo>
                  <a:pt x="3951323" y="8687"/>
                </a:lnTo>
                <a:lnTo>
                  <a:pt x="3986602" y="6515"/>
                </a:lnTo>
                <a:lnTo>
                  <a:pt x="4021882" y="4343"/>
                </a:lnTo>
                <a:lnTo>
                  <a:pt x="4057162" y="2171"/>
                </a:lnTo>
                <a:lnTo>
                  <a:pt x="4092442" y="0"/>
                </a:lnTo>
              </a:path>
            </a:pathLst>
          </a:custGeom>
          <a:ln w="1905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5989" y="2271776"/>
            <a:ext cx="172720" cy="19367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900" spc="-30" dirty="0">
                <a:solidFill>
                  <a:srgbClr val="595959"/>
                </a:solidFill>
                <a:latin typeface="Calibri"/>
                <a:cs typeface="Calibri"/>
              </a:rPr>
              <a:t>.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7667" y="4198111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3261" y="4198111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29898" y="4198111"/>
            <a:ext cx="1530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43950" y="4162907"/>
            <a:ext cx="924560" cy="38989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375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000" spc="-5" dirty="0">
                <a:solidFill>
                  <a:srgbClr val="595959"/>
                </a:solidFill>
                <a:latin typeface="Calibri"/>
                <a:cs typeface="Calibri"/>
              </a:rPr>
              <a:t>Years</a:t>
            </a:r>
            <a:r>
              <a:rPr sz="1000" spc="-25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sz="1000" spc="-15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95959"/>
                </a:solidFill>
                <a:latin typeface="Calibri"/>
                <a:cs typeface="Calibri"/>
              </a:rPr>
              <a:t>Maturity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1085" y="4198111"/>
            <a:ext cx="1530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46679" y="4198111"/>
            <a:ext cx="1530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25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2272" y="4198111"/>
            <a:ext cx="1530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8962" y="3129681"/>
            <a:ext cx="180975" cy="275590"/>
          </a:xfrm>
          <a:prstGeom prst="rect">
            <a:avLst/>
          </a:prstGeom>
        </p:spPr>
        <p:txBody>
          <a:bodyPr vert="vert270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000" dirty="0">
                <a:solidFill>
                  <a:srgbClr val="595959"/>
                </a:solidFill>
                <a:latin typeface="Calibri"/>
                <a:cs typeface="Calibri"/>
              </a:rPr>
              <a:t>Yi</a:t>
            </a:r>
            <a:r>
              <a:rPr sz="1000" spc="-5" dirty="0">
                <a:solidFill>
                  <a:srgbClr val="595959"/>
                </a:solidFill>
                <a:latin typeface="Calibri"/>
                <a:cs typeface="Calibri"/>
              </a:rPr>
              <a:t>e</a:t>
            </a:r>
            <a:r>
              <a:rPr sz="1000" dirty="0">
                <a:solidFill>
                  <a:srgbClr val="595959"/>
                </a:solidFill>
                <a:latin typeface="Calibri"/>
                <a:cs typeface="Calibri"/>
              </a:rPr>
              <a:t>ld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1874" y="1988820"/>
            <a:ext cx="16351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595959"/>
                </a:solidFill>
                <a:latin typeface="Calibri"/>
                <a:cs typeface="Calibri"/>
              </a:rPr>
              <a:t>AAA</a:t>
            </a:r>
            <a:r>
              <a:rPr sz="1400" spc="-25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Calibri"/>
                <a:cs typeface="Calibri"/>
              </a:rPr>
              <a:t>Municipal</a:t>
            </a:r>
            <a:r>
              <a:rPr sz="1400" spc="-25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Calibri"/>
                <a:cs typeface="Calibri"/>
              </a:rPr>
              <a:t>Yields*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224913" y="2499360"/>
            <a:ext cx="4308475" cy="1682114"/>
            <a:chOff x="6224913" y="2499360"/>
            <a:chExt cx="4308475" cy="1682114"/>
          </a:xfrm>
        </p:grpSpPr>
        <p:sp>
          <p:nvSpPr>
            <p:cNvPr id="16" name="object 16"/>
            <p:cNvSpPr/>
            <p:nvPr/>
          </p:nvSpPr>
          <p:spPr>
            <a:xfrm>
              <a:off x="6224913" y="3288792"/>
              <a:ext cx="4308475" cy="664845"/>
            </a:xfrm>
            <a:custGeom>
              <a:avLst/>
              <a:gdLst/>
              <a:ahLst/>
              <a:cxnLst/>
              <a:rect l="l" t="t" r="r" b="b"/>
              <a:pathLst>
                <a:path w="4308475" h="664845">
                  <a:moveTo>
                    <a:pt x="0" y="664464"/>
                  </a:moveTo>
                  <a:lnTo>
                    <a:pt x="4308431" y="664464"/>
                  </a:lnTo>
                </a:path>
                <a:path w="4308475" h="664845">
                  <a:moveTo>
                    <a:pt x="0" y="441960"/>
                  </a:moveTo>
                  <a:lnTo>
                    <a:pt x="4308431" y="441960"/>
                  </a:lnTo>
                </a:path>
                <a:path w="4308475" h="664845">
                  <a:moveTo>
                    <a:pt x="0" y="222504"/>
                  </a:moveTo>
                  <a:lnTo>
                    <a:pt x="4308431" y="222504"/>
                  </a:lnTo>
                </a:path>
                <a:path w="4308475" h="664845">
                  <a:moveTo>
                    <a:pt x="0" y="0"/>
                  </a:moveTo>
                  <a:lnTo>
                    <a:pt x="430843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72783" y="3182112"/>
              <a:ext cx="45720" cy="994410"/>
            </a:xfrm>
            <a:custGeom>
              <a:avLst/>
              <a:gdLst/>
              <a:ahLst/>
              <a:cxnLst/>
              <a:rect l="l" t="t" r="r" b="b"/>
              <a:pathLst>
                <a:path w="45720" h="994410">
                  <a:moveTo>
                    <a:pt x="45719" y="0"/>
                  </a:moveTo>
                  <a:lnTo>
                    <a:pt x="0" y="0"/>
                  </a:lnTo>
                  <a:lnTo>
                    <a:pt x="0" y="994013"/>
                  </a:lnTo>
                  <a:lnTo>
                    <a:pt x="45719" y="994013"/>
                  </a:lnTo>
                  <a:lnTo>
                    <a:pt x="45719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24913" y="3066288"/>
              <a:ext cx="4308475" cy="0"/>
            </a:xfrm>
            <a:custGeom>
              <a:avLst/>
              <a:gdLst/>
              <a:ahLst/>
              <a:cxnLst/>
              <a:rect l="l" t="t" r="r" b="b"/>
              <a:pathLst>
                <a:path w="4308475">
                  <a:moveTo>
                    <a:pt x="0" y="0"/>
                  </a:moveTo>
                  <a:lnTo>
                    <a:pt x="430843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19088" y="2977895"/>
              <a:ext cx="186055" cy="1198245"/>
            </a:xfrm>
            <a:custGeom>
              <a:avLst/>
              <a:gdLst/>
              <a:ahLst/>
              <a:cxnLst/>
              <a:rect l="l" t="t" r="r" b="b"/>
              <a:pathLst>
                <a:path w="186054" h="1198245">
                  <a:moveTo>
                    <a:pt x="42672" y="100584"/>
                  </a:moveTo>
                  <a:lnTo>
                    <a:pt x="0" y="100584"/>
                  </a:lnTo>
                  <a:lnTo>
                    <a:pt x="0" y="1198232"/>
                  </a:lnTo>
                  <a:lnTo>
                    <a:pt x="42672" y="1198232"/>
                  </a:lnTo>
                  <a:lnTo>
                    <a:pt x="42672" y="100584"/>
                  </a:lnTo>
                  <a:close/>
                </a:path>
                <a:path w="186054" h="1198245">
                  <a:moveTo>
                    <a:pt x="185928" y="0"/>
                  </a:moveTo>
                  <a:lnTo>
                    <a:pt x="143256" y="0"/>
                  </a:lnTo>
                  <a:lnTo>
                    <a:pt x="143256" y="1198232"/>
                  </a:lnTo>
                  <a:lnTo>
                    <a:pt x="185928" y="1198232"/>
                  </a:lnTo>
                  <a:lnTo>
                    <a:pt x="185928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224913" y="2843784"/>
              <a:ext cx="4308475" cy="0"/>
            </a:xfrm>
            <a:custGeom>
              <a:avLst/>
              <a:gdLst/>
              <a:ahLst/>
              <a:cxnLst/>
              <a:rect l="l" t="t" r="r" b="b"/>
              <a:pathLst>
                <a:path w="4308475">
                  <a:moveTo>
                    <a:pt x="0" y="0"/>
                  </a:moveTo>
                  <a:lnTo>
                    <a:pt x="430843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705600" y="2731007"/>
              <a:ext cx="332740" cy="1445260"/>
            </a:xfrm>
            <a:custGeom>
              <a:avLst/>
              <a:gdLst/>
              <a:ahLst/>
              <a:cxnLst/>
              <a:rect l="l" t="t" r="r" b="b"/>
              <a:pathLst>
                <a:path w="332740" h="1445260">
                  <a:moveTo>
                    <a:pt x="45720" y="152400"/>
                  </a:moveTo>
                  <a:lnTo>
                    <a:pt x="0" y="152400"/>
                  </a:lnTo>
                  <a:lnTo>
                    <a:pt x="0" y="1445120"/>
                  </a:lnTo>
                  <a:lnTo>
                    <a:pt x="45720" y="1445120"/>
                  </a:lnTo>
                  <a:lnTo>
                    <a:pt x="45720" y="152400"/>
                  </a:lnTo>
                  <a:close/>
                </a:path>
                <a:path w="332740" h="1445260">
                  <a:moveTo>
                    <a:pt x="188976" y="67056"/>
                  </a:moveTo>
                  <a:lnTo>
                    <a:pt x="143256" y="67056"/>
                  </a:lnTo>
                  <a:lnTo>
                    <a:pt x="143256" y="1445120"/>
                  </a:lnTo>
                  <a:lnTo>
                    <a:pt x="188976" y="1445120"/>
                  </a:lnTo>
                  <a:lnTo>
                    <a:pt x="188976" y="67056"/>
                  </a:lnTo>
                  <a:close/>
                </a:path>
                <a:path w="332740" h="1445260">
                  <a:moveTo>
                    <a:pt x="332232" y="0"/>
                  </a:moveTo>
                  <a:lnTo>
                    <a:pt x="286512" y="0"/>
                  </a:lnTo>
                  <a:lnTo>
                    <a:pt x="286512" y="1445120"/>
                  </a:lnTo>
                  <a:lnTo>
                    <a:pt x="332232" y="1445120"/>
                  </a:lnTo>
                  <a:lnTo>
                    <a:pt x="332232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24913" y="2621280"/>
              <a:ext cx="4308475" cy="0"/>
            </a:xfrm>
            <a:custGeom>
              <a:avLst/>
              <a:gdLst/>
              <a:ahLst/>
              <a:cxnLst/>
              <a:rect l="l" t="t" r="r" b="b"/>
              <a:pathLst>
                <a:path w="4308475">
                  <a:moveTo>
                    <a:pt x="0" y="0"/>
                  </a:moveTo>
                  <a:lnTo>
                    <a:pt x="430843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135368" y="2499359"/>
              <a:ext cx="3350260" cy="1677035"/>
            </a:xfrm>
            <a:custGeom>
              <a:avLst/>
              <a:gdLst/>
              <a:ahLst/>
              <a:cxnLst/>
              <a:rect l="l" t="t" r="r" b="b"/>
              <a:pathLst>
                <a:path w="3350259" h="1677035">
                  <a:moveTo>
                    <a:pt x="45720" y="167640"/>
                  </a:moveTo>
                  <a:lnTo>
                    <a:pt x="0" y="167640"/>
                  </a:lnTo>
                  <a:lnTo>
                    <a:pt x="0" y="1676768"/>
                  </a:lnTo>
                  <a:lnTo>
                    <a:pt x="45720" y="1676768"/>
                  </a:lnTo>
                  <a:lnTo>
                    <a:pt x="45720" y="167640"/>
                  </a:lnTo>
                  <a:close/>
                </a:path>
                <a:path w="3350259" h="1677035">
                  <a:moveTo>
                    <a:pt x="188976" y="106680"/>
                  </a:moveTo>
                  <a:lnTo>
                    <a:pt x="143256" y="106680"/>
                  </a:lnTo>
                  <a:lnTo>
                    <a:pt x="143256" y="1676768"/>
                  </a:lnTo>
                  <a:lnTo>
                    <a:pt x="188976" y="1676768"/>
                  </a:lnTo>
                  <a:lnTo>
                    <a:pt x="188976" y="106680"/>
                  </a:lnTo>
                  <a:close/>
                </a:path>
                <a:path w="3350259" h="1677035">
                  <a:moveTo>
                    <a:pt x="332232" y="51816"/>
                  </a:moveTo>
                  <a:lnTo>
                    <a:pt x="286512" y="51816"/>
                  </a:lnTo>
                  <a:lnTo>
                    <a:pt x="286512" y="1676768"/>
                  </a:lnTo>
                  <a:lnTo>
                    <a:pt x="332232" y="1676768"/>
                  </a:lnTo>
                  <a:lnTo>
                    <a:pt x="332232" y="51816"/>
                  </a:lnTo>
                  <a:close/>
                </a:path>
                <a:path w="3350259" h="1677035">
                  <a:moveTo>
                    <a:pt x="475488" y="0"/>
                  </a:moveTo>
                  <a:lnTo>
                    <a:pt x="432816" y="0"/>
                  </a:lnTo>
                  <a:lnTo>
                    <a:pt x="432816" y="1676768"/>
                  </a:lnTo>
                  <a:lnTo>
                    <a:pt x="475488" y="1676768"/>
                  </a:lnTo>
                  <a:lnTo>
                    <a:pt x="475488" y="0"/>
                  </a:lnTo>
                  <a:close/>
                </a:path>
                <a:path w="3350259" h="1677035">
                  <a:moveTo>
                    <a:pt x="618744" y="21336"/>
                  </a:moveTo>
                  <a:lnTo>
                    <a:pt x="576072" y="21336"/>
                  </a:lnTo>
                  <a:lnTo>
                    <a:pt x="576072" y="1676768"/>
                  </a:lnTo>
                  <a:lnTo>
                    <a:pt x="618744" y="1676768"/>
                  </a:lnTo>
                  <a:lnTo>
                    <a:pt x="618744" y="21336"/>
                  </a:lnTo>
                  <a:close/>
                </a:path>
                <a:path w="3350259" h="1677035">
                  <a:moveTo>
                    <a:pt x="765048" y="36576"/>
                  </a:moveTo>
                  <a:lnTo>
                    <a:pt x="719328" y="36576"/>
                  </a:lnTo>
                  <a:lnTo>
                    <a:pt x="719328" y="1676768"/>
                  </a:lnTo>
                  <a:lnTo>
                    <a:pt x="765048" y="1676768"/>
                  </a:lnTo>
                  <a:lnTo>
                    <a:pt x="765048" y="36576"/>
                  </a:lnTo>
                  <a:close/>
                </a:path>
                <a:path w="3350259" h="1677035">
                  <a:moveTo>
                    <a:pt x="908304" y="48768"/>
                  </a:moveTo>
                  <a:lnTo>
                    <a:pt x="862584" y="48768"/>
                  </a:lnTo>
                  <a:lnTo>
                    <a:pt x="862584" y="1676768"/>
                  </a:lnTo>
                  <a:lnTo>
                    <a:pt x="908304" y="1676768"/>
                  </a:lnTo>
                  <a:lnTo>
                    <a:pt x="908304" y="48768"/>
                  </a:lnTo>
                  <a:close/>
                </a:path>
                <a:path w="3350259" h="1677035">
                  <a:moveTo>
                    <a:pt x="1051560" y="57912"/>
                  </a:moveTo>
                  <a:lnTo>
                    <a:pt x="1005840" y="57912"/>
                  </a:lnTo>
                  <a:lnTo>
                    <a:pt x="1005840" y="1676768"/>
                  </a:lnTo>
                  <a:lnTo>
                    <a:pt x="1051560" y="1676768"/>
                  </a:lnTo>
                  <a:lnTo>
                    <a:pt x="1051560" y="57912"/>
                  </a:lnTo>
                  <a:close/>
                </a:path>
                <a:path w="3350259" h="1677035">
                  <a:moveTo>
                    <a:pt x="1194816" y="67056"/>
                  </a:moveTo>
                  <a:lnTo>
                    <a:pt x="1149096" y="67056"/>
                  </a:lnTo>
                  <a:lnTo>
                    <a:pt x="1149096" y="1676768"/>
                  </a:lnTo>
                  <a:lnTo>
                    <a:pt x="1194816" y="1676768"/>
                  </a:lnTo>
                  <a:lnTo>
                    <a:pt x="1194816" y="67056"/>
                  </a:lnTo>
                  <a:close/>
                </a:path>
                <a:path w="3350259" h="1677035">
                  <a:moveTo>
                    <a:pt x="1338072" y="79248"/>
                  </a:moveTo>
                  <a:lnTo>
                    <a:pt x="1292352" y="79248"/>
                  </a:lnTo>
                  <a:lnTo>
                    <a:pt x="1292352" y="1676768"/>
                  </a:lnTo>
                  <a:lnTo>
                    <a:pt x="1338072" y="1676768"/>
                  </a:lnTo>
                  <a:lnTo>
                    <a:pt x="1338072" y="79248"/>
                  </a:lnTo>
                  <a:close/>
                </a:path>
                <a:path w="3350259" h="1677035">
                  <a:moveTo>
                    <a:pt x="1481328" y="88392"/>
                  </a:moveTo>
                  <a:lnTo>
                    <a:pt x="1435608" y="88392"/>
                  </a:lnTo>
                  <a:lnTo>
                    <a:pt x="1435608" y="1676768"/>
                  </a:lnTo>
                  <a:lnTo>
                    <a:pt x="1481328" y="1676768"/>
                  </a:lnTo>
                  <a:lnTo>
                    <a:pt x="1481328" y="88392"/>
                  </a:lnTo>
                  <a:close/>
                </a:path>
                <a:path w="3350259" h="1677035">
                  <a:moveTo>
                    <a:pt x="1624584" y="94488"/>
                  </a:moveTo>
                  <a:lnTo>
                    <a:pt x="1578864" y="94488"/>
                  </a:lnTo>
                  <a:lnTo>
                    <a:pt x="1578864" y="1676768"/>
                  </a:lnTo>
                  <a:lnTo>
                    <a:pt x="1624584" y="1676768"/>
                  </a:lnTo>
                  <a:lnTo>
                    <a:pt x="1624584" y="94488"/>
                  </a:lnTo>
                  <a:close/>
                </a:path>
                <a:path w="3350259" h="1677035">
                  <a:moveTo>
                    <a:pt x="1767840" y="100584"/>
                  </a:moveTo>
                  <a:lnTo>
                    <a:pt x="1725168" y="100584"/>
                  </a:lnTo>
                  <a:lnTo>
                    <a:pt x="1725168" y="1676768"/>
                  </a:lnTo>
                  <a:lnTo>
                    <a:pt x="1767840" y="1676768"/>
                  </a:lnTo>
                  <a:lnTo>
                    <a:pt x="1767840" y="100584"/>
                  </a:lnTo>
                  <a:close/>
                </a:path>
                <a:path w="3350259" h="1677035">
                  <a:moveTo>
                    <a:pt x="1911096" y="106680"/>
                  </a:moveTo>
                  <a:lnTo>
                    <a:pt x="1868424" y="106680"/>
                  </a:lnTo>
                  <a:lnTo>
                    <a:pt x="1868424" y="1676768"/>
                  </a:lnTo>
                  <a:lnTo>
                    <a:pt x="1911096" y="1676768"/>
                  </a:lnTo>
                  <a:lnTo>
                    <a:pt x="1911096" y="106680"/>
                  </a:lnTo>
                  <a:close/>
                </a:path>
                <a:path w="3350259" h="1677035">
                  <a:moveTo>
                    <a:pt x="2057400" y="109728"/>
                  </a:moveTo>
                  <a:lnTo>
                    <a:pt x="2011680" y="109728"/>
                  </a:lnTo>
                  <a:lnTo>
                    <a:pt x="2011680" y="1676768"/>
                  </a:lnTo>
                  <a:lnTo>
                    <a:pt x="2057400" y="1676768"/>
                  </a:lnTo>
                  <a:lnTo>
                    <a:pt x="2057400" y="109728"/>
                  </a:lnTo>
                  <a:close/>
                </a:path>
                <a:path w="3350259" h="1677035">
                  <a:moveTo>
                    <a:pt x="2200656" y="112776"/>
                  </a:moveTo>
                  <a:lnTo>
                    <a:pt x="2154936" y="112776"/>
                  </a:lnTo>
                  <a:lnTo>
                    <a:pt x="2154936" y="1676768"/>
                  </a:lnTo>
                  <a:lnTo>
                    <a:pt x="2200656" y="1676768"/>
                  </a:lnTo>
                  <a:lnTo>
                    <a:pt x="2200656" y="112776"/>
                  </a:lnTo>
                  <a:close/>
                </a:path>
                <a:path w="3350259" h="1677035">
                  <a:moveTo>
                    <a:pt x="2343912" y="115824"/>
                  </a:moveTo>
                  <a:lnTo>
                    <a:pt x="2298192" y="115824"/>
                  </a:lnTo>
                  <a:lnTo>
                    <a:pt x="2298192" y="1676768"/>
                  </a:lnTo>
                  <a:lnTo>
                    <a:pt x="2343912" y="1676768"/>
                  </a:lnTo>
                  <a:lnTo>
                    <a:pt x="2343912" y="115824"/>
                  </a:lnTo>
                  <a:close/>
                </a:path>
                <a:path w="3350259" h="1677035">
                  <a:moveTo>
                    <a:pt x="2487168" y="118872"/>
                  </a:moveTo>
                  <a:lnTo>
                    <a:pt x="2441448" y="118872"/>
                  </a:lnTo>
                  <a:lnTo>
                    <a:pt x="2441448" y="1676768"/>
                  </a:lnTo>
                  <a:lnTo>
                    <a:pt x="2487168" y="1676768"/>
                  </a:lnTo>
                  <a:lnTo>
                    <a:pt x="2487168" y="118872"/>
                  </a:lnTo>
                  <a:close/>
                </a:path>
                <a:path w="3350259" h="1677035">
                  <a:moveTo>
                    <a:pt x="2630424" y="121920"/>
                  </a:moveTo>
                  <a:lnTo>
                    <a:pt x="2584704" y="121920"/>
                  </a:lnTo>
                  <a:lnTo>
                    <a:pt x="2584704" y="1676768"/>
                  </a:lnTo>
                  <a:lnTo>
                    <a:pt x="2630424" y="1676768"/>
                  </a:lnTo>
                  <a:lnTo>
                    <a:pt x="2630424" y="121920"/>
                  </a:lnTo>
                  <a:close/>
                </a:path>
                <a:path w="3350259" h="1677035">
                  <a:moveTo>
                    <a:pt x="2773680" y="121920"/>
                  </a:moveTo>
                  <a:lnTo>
                    <a:pt x="2727960" y="121920"/>
                  </a:lnTo>
                  <a:lnTo>
                    <a:pt x="2727960" y="1676768"/>
                  </a:lnTo>
                  <a:lnTo>
                    <a:pt x="2773680" y="1676768"/>
                  </a:lnTo>
                  <a:lnTo>
                    <a:pt x="2773680" y="121920"/>
                  </a:lnTo>
                  <a:close/>
                </a:path>
                <a:path w="3350259" h="1677035">
                  <a:moveTo>
                    <a:pt x="2916936" y="124968"/>
                  </a:moveTo>
                  <a:lnTo>
                    <a:pt x="2874264" y="124968"/>
                  </a:lnTo>
                  <a:lnTo>
                    <a:pt x="2874264" y="1676768"/>
                  </a:lnTo>
                  <a:lnTo>
                    <a:pt x="2916936" y="1676768"/>
                  </a:lnTo>
                  <a:lnTo>
                    <a:pt x="2916936" y="124968"/>
                  </a:lnTo>
                  <a:close/>
                </a:path>
                <a:path w="3350259" h="1677035">
                  <a:moveTo>
                    <a:pt x="3060192" y="128016"/>
                  </a:moveTo>
                  <a:lnTo>
                    <a:pt x="3017520" y="128016"/>
                  </a:lnTo>
                  <a:lnTo>
                    <a:pt x="3017520" y="1676768"/>
                  </a:lnTo>
                  <a:lnTo>
                    <a:pt x="3060192" y="1676768"/>
                  </a:lnTo>
                  <a:lnTo>
                    <a:pt x="3060192" y="128016"/>
                  </a:lnTo>
                  <a:close/>
                </a:path>
                <a:path w="3350259" h="1677035">
                  <a:moveTo>
                    <a:pt x="3206496" y="131064"/>
                  </a:moveTo>
                  <a:lnTo>
                    <a:pt x="3160776" y="131064"/>
                  </a:lnTo>
                  <a:lnTo>
                    <a:pt x="3160776" y="1676768"/>
                  </a:lnTo>
                  <a:lnTo>
                    <a:pt x="3206496" y="1676768"/>
                  </a:lnTo>
                  <a:lnTo>
                    <a:pt x="3206496" y="131064"/>
                  </a:lnTo>
                  <a:close/>
                </a:path>
                <a:path w="3350259" h="1677035">
                  <a:moveTo>
                    <a:pt x="3349752" y="134112"/>
                  </a:moveTo>
                  <a:lnTo>
                    <a:pt x="3304032" y="134112"/>
                  </a:lnTo>
                  <a:lnTo>
                    <a:pt x="3304032" y="1676768"/>
                  </a:lnTo>
                  <a:lnTo>
                    <a:pt x="3349752" y="1676768"/>
                  </a:lnTo>
                  <a:lnTo>
                    <a:pt x="3349752" y="134112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224913" y="4176125"/>
              <a:ext cx="4308475" cy="0"/>
            </a:xfrm>
            <a:custGeom>
              <a:avLst/>
              <a:gdLst/>
              <a:ahLst/>
              <a:cxnLst/>
              <a:rect l="l" t="t" r="r" b="b"/>
              <a:pathLst>
                <a:path w="4308475">
                  <a:moveTo>
                    <a:pt x="0" y="0"/>
                  </a:moveTo>
                  <a:lnTo>
                    <a:pt x="4308431" y="1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6224913" y="2399601"/>
            <a:ext cx="4308475" cy="0"/>
          </a:xfrm>
          <a:custGeom>
            <a:avLst/>
            <a:gdLst/>
            <a:ahLst/>
            <a:cxnLst/>
            <a:rect l="l" t="t" r="r" b="b"/>
            <a:pathLst>
              <a:path w="4308475">
                <a:moveTo>
                  <a:pt x="0" y="0"/>
                </a:moveTo>
                <a:lnTo>
                  <a:pt x="430843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932496" y="2308352"/>
            <a:ext cx="210820" cy="1939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595959"/>
                </a:solidFill>
                <a:latin typeface="Calibri"/>
                <a:cs typeface="Calibri"/>
              </a:rPr>
              <a:t>140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900" spc="-10" dirty="0">
                <a:solidFill>
                  <a:srgbClr val="595959"/>
                </a:solidFill>
                <a:latin typeface="Calibri"/>
                <a:cs typeface="Calibri"/>
              </a:rPr>
              <a:t>130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900" spc="-10" dirty="0">
                <a:solidFill>
                  <a:srgbClr val="595959"/>
                </a:solidFill>
                <a:latin typeface="Calibri"/>
                <a:cs typeface="Calibri"/>
              </a:rPr>
              <a:t>120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900" spc="-10" dirty="0">
                <a:solidFill>
                  <a:srgbClr val="595959"/>
                </a:solidFill>
                <a:latin typeface="Calibri"/>
                <a:cs typeface="Calibri"/>
              </a:rPr>
              <a:t>110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900" spc="-10" dirty="0">
                <a:solidFill>
                  <a:srgbClr val="595959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675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90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67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80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675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70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670"/>
              </a:spcBef>
            </a:pP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6255065" y="4234688"/>
            <a:ext cx="414527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720" algn="l"/>
                <a:tab pos="586740" algn="l"/>
                <a:tab pos="873760" algn="l"/>
                <a:tab pos="1161415" algn="l"/>
                <a:tab pos="1419225" algn="l"/>
                <a:tab pos="1706880" algn="l"/>
                <a:tab pos="1993900" algn="l"/>
                <a:tab pos="2280920" algn="l"/>
                <a:tab pos="2568575" algn="l"/>
                <a:tab pos="2855595" algn="l"/>
                <a:tab pos="3142615" algn="l"/>
                <a:tab pos="3430270" algn="l"/>
                <a:tab pos="3717290" algn="l"/>
                <a:tab pos="4004310" algn="l"/>
              </a:tabLst>
            </a:pP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1	3	5	7	9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1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3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5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7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9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1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3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5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900" dirty="0">
                <a:solidFill>
                  <a:srgbClr val="595959"/>
                </a:solidFill>
                <a:latin typeface="Calibri"/>
                <a:cs typeface="Calibri"/>
              </a:rPr>
              <a:t>7	</a:t>
            </a:r>
            <a:r>
              <a:rPr sz="900" spc="40" dirty="0">
                <a:solidFill>
                  <a:srgbClr val="595959"/>
                </a:solidFill>
                <a:latin typeface="Calibri"/>
                <a:cs typeface="Calibri"/>
              </a:rPr>
              <a:t>29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45473" y="3148176"/>
            <a:ext cx="180975" cy="281940"/>
          </a:xfrm>
          <a:prstGeom prst="rect">
            <a:avLst/>
          </a:prstGeom>
        </p:spPr>
        <p:txBody>
          <a:bodyPr vert="vert270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000" spc="-5" dirty="0">
                <a:solidFill>
                  <a:srgbClr val="595959"/>
                </a:solidFill>
                <a:latin typeface="Calibri"/>
                <a:cs typeface="Calibri"/>
              </a:rPr>
              <a:t>Pr</a:t>
            </a:r>
            <a:r>
              <a:rPr sz="1000" dirty="0">
                <a:solidFill>
                  <a:srgbClr val="595959"/>
                </a:solidFill>
                <a:latin typeface="Calibri"/>
                <a:cs typeface="Calibri"/>
              </a:rPr>
              <a:t>ice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16975" y="4414011"/>
            <a:ext cx="9245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595959"/>
                </a:solidFill>
                <a:latin typeface="Calibri"/>
                <a:cs typeface="Calibri"/>
              </a:rPr>
              <a:t>Years</a:t>
            </a:r>
            <a:r>
              <a:rPr sz="1000" spc="-25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sz="1000" spc="-20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95959"/>
                </a:solidFill>
                <a:latin typeface="Calibri"/>
                <a:cs typeface="Calibri"/>
              </a:rPr>
              <a:t>Maturity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88114" y="1988820"/>
            <a:ext cx="27743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595959"/>
                </a:solidFill>
                <a:latin typeface="Calibri"/>
                <a:cs typeface="Calibri"/>
              </a:rPr>
              <a:t>Prices</a:t>
            </a:r>
            <a:r>
              <a:rPr sz="1400" spc="-10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595959"/>
                </a:solidFill>
                <a:latin typeface="Calibri"/>
                <a:cs typeface="Calibri"/>
              </a:rPr>
              <a:t>of</a:t>
            </a:r>
            <a:r>
              <a:rPr sz="1400" spc="-15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Calibri"/>
                <a:cs typeface="Calibri"/>
              </a:rPr>
              <a:t>5%</a:t>
            </a:r>
            <a:r>
              <a:rPr sz="1400" spc="-10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lang="en-US" sz="1400" spc="-10" dirty="0" smtClean="0">
                <a:solidFill>
                  <a:srgbClr val="595959"/>
                </a:solidFill>
                <a:latin typeface="Calibri"/>
                <a:cs typeface="Calibri"/>
              </a:rPr>
              <a:t>NC-10 Bonds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3070" y="6196584"/>
            <a:ext cx="37115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*Municipal Market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Advisors </a:t>
            </a:r>
            <a:r>
              <a:rPr sz="1100" dirty="0">
                <a:latin typeface="Calibri"/>
                <a:cs typeface="Calibri"/>
              </a:rPr>
              <a:t>5%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10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year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call as of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July</a:t>
            </a:r>
            <a:r>
              <a:rPr sz="1100" dirty="0">
                <a:latin typeface="Calibri"/>
                <a:cs typeface="Calibri"/>
              </a:rPr>
              <a:t> 6, 2021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10439400" cy="861774"/>
          </a:xfrm>
        </p:spPr>
        <p:txBody>
          <a:bodyPr/>
          <a:lstStyle/>
          <a:p>
            <a:r>
              <a:rPr lang="en-US" dirty="0"/>
              <a:t>Expected Performance of 10-Year 5% Muni</a:t>
            </a:r>
            <a:br>
              <a:rPr lang="en-US" dirty="0"/>
            </a:br>
            <a:r>
              <a:rPr lang="en-US" sz="2400" dirty="0"/>
              <a:t>Purchased </a:t>
            </a:r>
            <a:r>
              <a:rPr lang="en-US" sz="2400" dirty="0" smtClean="0"/>
              <a:t>Today at </a:t>
            </a:r>
            <a:r>
              <a:rPr lang="en-US" sz="2400" dirty="0"/>
              <a:t>127.56, Upward-Sloping Yield Curve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C20312F-3981-4275-95D1-D032A1303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770349"/>
            <a:ext cx="6126480" cy="461809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FD9221-B943-47B3-BB07-73B0498A971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3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34924"/>
            <a:ext cx="57651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More about </a:t>
            </a:r>
            <a:r>
              <a:rPr lang="en-US" spc="-10" dirty="0"/>
              <a:t>Tax-Loss Harvesting </a:t>
            </a:r>
            <a:endParaRPr i="1" spc="-5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85825" y="1295400"/>
            <a:ext cx="9899015" cy="4521751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0" dirty="0">
                <a:cs typeface="Calibri"/>
              </a:rPr>
              <a:t>It </a:t>
            </a:r>
            <a:r>
              <a:rPr lang="en-US" sz="2400" spc="-10" dirty="0">
                <a:latin typeface="Calibri"/>
                <a:cs typeface="Calibri"/>
              </a:rPr>
              <a:t>is an option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spc="-10" dirty="0">
                <a:latin typeface="Calibri"/>
                <a:cs typeface="Calibri"/>
              </a:rPr>
              <a:t>Investor-specific, non-marketable</a:t>
            </a:r>
          </a:p>
          <a:p>
            <a:pPr marL="698500" lvl="1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dirty="0">
                <a:cs typeface="Calibri"/>
              </a:rPr>
              <a:t>Acquired at purchase automatically </a:t>
            </a:r>
            <a:r>
              <a:rPr lang="en-US" sz="2000" dirty="0">
                <a:latin typeface="Calibri"/>
                <a:cs typeface="Calibri"/>
              </a:rPr>
              <a:t>and at no cost</a:t>
            </a:r>
          </a:p>
          <a:p>
            <a:pPr marL="1155700" lvl="2" indent="-228600">
              <a:spcBef>
                <a:spcPts val="8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dirty="0">
                <a:latin typeface="Calibri"/>
                <a:cs typeface="Calibri"/>
              </a:rPr>
              <a:t>Tax-rate arbitrage is another tax option for munis</a:t>
            </a:r>
          </a:p>
          <a:p>
            <a:pPr marL="241300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5" dirty="0">
                <a:cs typeface="Calibri"/>
              </a:rPr>
              <a:t>Reinvestment of proceeds from tax-loss harvesting restarts short-term clock</a:t>
            </a:r>
          </a:p>
          <a:p>
            <a:pPr marL="698500" lvl="1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dirty="0">
                <a:latin typeface="Calibri"/>
                <a:cs typeface="Calibri"/>
              </a:rPr>
              <a:t>Wash-sale rule does not apply to gains</a:t>
            </a: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400" spc="-15" dirty="0" smtClean="0">
                <a:latin typeface="Calibri"/>
                <a:cs typeface="Calibri"/>
              </a:rPr>
              <a:t>Option exercise can </a:t>
            </a:r>
            <a:r>
              <a:rPr lang="en-US" sz="2400" spc="-15" dirty="0">
                <a:cs typeface="Calibri"/>
              </a:rPr>
              <a:t>be optimized</a:t>
            </a:r>
          </a:p>
          <a:p>
            <a:pPr marL="698500" lvl="1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dirty="0">
                <a:cs typeface="Calibri"/>
              </a:rPr>
              <a:t>Depends on reinvestment policy</a:t>
            </a:r>
          </a:p>
          <a:p>
            <a:pPr marL="698500" lvl="1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dirty="0">
                <a:cs typeface="Calibri"/>
              </a:rPr>
              <a:t>For munis, use standard fixed income </a:t>
            </a:r>
            <a:r>
              <a:rPr lang="en-US" sz="2000" dirty="0" smtClean="0">
                <a:cs typeface="Calibri"/>
              </a:rPr>
              <a:t>analytics</a:t>
            </a:r>
          </a:p>
          <a:p>
            <a:pPr marL="1155700" lvl="2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dirty="0" smtClean="0">
                <a:cs typeface="Calibri"/>
              </a:rPr>
              <a:t>Log-normal </a:t>
            </a:r>
            <a:r>
              <a:rPr lang="en-US" sz="2000" dirty="0">
                <a:cs typeface="Calibri"/>
              </a:rPr>
              <a:t>interest rate </a:t>
            </a:r>
            <a:r>
              <a:rPr lang="en-US" sz="2000" dirty="0" smtClean="0">
                <a:cs typeface="Calibri"/>
              </a:rPr>
              <a:t>process, tax-neutral </a:t>
            </a:r>
            <a:r>
              <a:rPr lang="en-US" sz="2000" dirty="0">
                <a:cs typeface="Calibri"/>
              </a:rPr>
              <a:t>OAS analysis</a:t>
            </a:r>
          </a:p>
          <a:p>
            <a:pPr marL="698500" lvl="1" indent="-228600">
              <a:spcBef>
                <a:spcPts val="620"/>
              </a:spcBef>
              <a:buSzPct val="79166"/>
              <a:buFont typeface="Wingdings"/>
              <a:buChar char="■"/>
              <a:tabLst>
                <a:tab pos="241300" algn="l"/>
              </a:tabLst>
            </a:pPr>
            <a:r>
              <a:rPr lang="en-US" sz="2000" dirty="0">
                <a:cs typeface="Calibri"/>
              </a:rPr>
              <a:t>Include (round trip) transaction cost</a:t>
            </a:r>
          </a:p>
        </p:txBody>
      </p:sp>
    </p:spTree>
    <p:extLst>
      <p:ext uri="{BB962C8B-B14F-4D97-AF65-F5344CB8AC3E}">
        <p14:creationId xmlns:p14="http://schemas.microsoft.com/office/powerpoint/2010/main" val="3645567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17613</TotalTime>
  <Words>1251</Words>
  <Application>Microsoft Office PowerPoint</Application>
  <PresentationFormat>Custom</PresentationFormat>
  <Paragraphs>371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Tax-Smart Approach for Measuring and Maximizing After-Tax Performance </vt:lpstr>
      <vt:lpstr>Outline</vt:lpstr>
      <vt:lpstr>Calculation of After-Tax Performance</vt:lpstr>
      <vt:lpstr>Recommendation: Use Tax-Smart Value</vt:lpstr>
      <vt:lpstr>Why Sell?</vt:lpstr>
      <vt:lpstr>Muni Candidates for Tax-Loss Harvesting  November 2021</vt:lpstr>
      <vt:lpstr>Muni Benchmark Curve Is for 5% NC-10 Bonds</vt:lpstr>
      <vt:lpstr>Expected Performance of 10-Year 5% Muni Purchased Today at 127.56, Upward-Sloping Yield Curve</vt:lpstr>
      <vt:lpstr>More about Tax-Loss Harvesting </vt:lpstr>
      <vt:lpstr>Tax Savings Don’t Guarantee Profitable Sale of Munis: De Minimis Tax Rule</vt:lpstr>
      <vt:lpstr>Market Value and Hold Value of ‘Par’ Bond Diverge As Interest Rates Rise</vt:lpstr>
      <vt:lpstr>How to Accumulate Tax-Loss Harvesting Options </vt:lpstr>
      <vt:lpstr>Premium Munis Shine! Par Bonds Expected to Significantly Underperform</vt:lpstr>
      <vt:lpstr>Restarting the Short-Term Clock Can Improve Performance</vt:lpstr>
      <vt:lpstr>Restarting the Short-Term Clock at a Gain Sale Price Exceeds Tax Basis</vt:lpstr>
      <vt:lpstr>Practical Considerations in Tax-Loss Harvesting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Tax-Smart Approach for Measuring and Maximizing After-Tax Performance</dc:title>
  <dc:creator>Michael Palmieri</dc:creator>
  <cp:lastModifiedBy>Andy</cp:lastModifiedBy>
  <cp:revision>115</cp:revision>
  <dcterms:created xsi:type="dcterms:W3CDTF">2021-11-03T19:11:40Z</dcterms:created>
  <dcterms:modified xsi:type="dcterms:W3CDTF">2021-11-16T18:30:34Z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2021-07-14T00:00:00Z</vt:filetime>
  </property>
  <property fmtid="{D5CDD505-2E9C-101B-9397-08002B2CF9AE}" pid="3" name="LastSaved">
    <vt:filetime>2021-11-03T00:00:00Z</vt:filetime>
  </property>
</Properties>
</file>